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tags/tag4.xml" ContentType="application/vnd.openxmlformats-officedocument.presentationml.tags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Default Extension="emf" ContentType="image/x-emf"/>
  <Override PartName="/ppt/tags/tag3.xml" ContentType="application/vnd.openxmlformats-officedocument.presentationml.tags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12.xml" ContentType="application/vnd.openxmlformats-officedocument.presentationml.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tags/tag9.xml" ContentType="application/vnd.openxmlformats-officedocument.presentationml.tags+xml"/>
  <Override PartName="/ppt/slides/slide35.xml" ContentType="application/vnd.openxmlformats-officedocument.presentationml.slide+xml"/>
  <Override PartName="/ppt/tags/tag2.xml" ContentType="application/vnd.openxmlformats-officedocument.presentationml.tags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tags/tag8.xml" ContentType="application/vnd.openxmlformats-officedocument.presentationml.tags+xml"/>
  <Override PartName="/ppt/slides/slide34.xml" ContentType="application/vnd.openxmlformats-officedocument.presentationml.slide+xml"/>
  <Override PartName="/ppt/tags/tag1.xml" ContentType="application/vnd.openxmlformats-officedocument.presentationml.tags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Default Extension="wmf" ContentType="image/x-wmf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slides/slide24.xml" ContentType="application/vnd.openxmlformats-officedocument.presentationml.slide+xml"/>
  <Override PartName="/ppt/tags/tag7.xml" ContentType="application/vnd.openxmlformats-officedocument.presentationml.tags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Default Extension="jpeg" ContentType="image/jpeg"/>
  <Override PartName="/ppt/viewProps.xml" ContentType="application/vnd.openxmlformats-officedocument.presentationml.viewProps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tags/tag11.xml" ContentType="application/vnd.openxmlformats-officedocument.presentationml.tags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tags/tag6.xml" ContentType="application/vnd.openxmlformats-officedocument.presentationml.tags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Default Extension="mp4" ContentType="video/unknown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Default Extension="wdp" ContentType="image/vnd.ms-photo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ags/tag10.xml" ContentType="application/vnd.openxmlformats-officedocument.presentationml.tags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tags/tag5.xml" ContentType="application/vnd.openxmlformats-officedocument.presentationml.tags+xml"/>
  <Override PartName="/ppt/slides/slide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04" r:id="rId2"/>
    <p:sldId id="596" r:id="rId3"/>
    <p:sldId id="612" r:id="rId4"/>
    <p:sldId id="376" r:id="rId5"/>
    <p:sldId id="599" r:id="rId6"/>
    <p:sldId id="598" r:id="rId7"/>
    <p:sldId id="379" r:id="rId8"/>
    <p:sldId id="602" r:id="rId9"/>
    <p:sldId id="587" r:id="rId10"/>
    <p:sldId id="588" r:id="rId11"/>
    <p:sldId id="600" r:id="rId12"/>
    <p:sldId id="601" r:id="rId13"/>
    <p:sldId id="603" r:id="rId14"/>
    <p:sldId id="604" r:id="rId15"/>
    <p:sldId id="605" r:id="rId16"/>
    <p:sldId id="571" r:id="rId17"/>
    <p:sldId id="313" r:id="rId18"/>
    <p:sldId id="318" r:id="rId19"/>
    <p:sldId id="595" r:id="rId20"/>
    <p:sldId id="332" r:id="rId21"/>
    <p:sldId id="357" r:id="rId22"/>
    <p:sldId id="606" r:id="rId23"/>
    <p:sldId id="611" r:id="rId24"/>
    <p:sldId id="609" r:id="rId25"/>
    <p:sldId id="610" r:id="rId26"/>
    <p:sldId id="625" r:id="rId27"/>
    <p:sldId id="626" r:id="rId28"/>
    <p:sldId id="627" r:id="rId29"/>
    <p:sldId id="628" r:id="rId30"/>
    <p:sldId id="629" r:id="rId31"/>
    <p:sldId id="630" r:id="rId32"/>
    <p:sldId id="590" r:id="rId33"/>
    <p:sldId id="382" r:id="rId34"/>
    <p:sldId id="387" r:id="rId35"/>
    <p:sldId id="390" r:id="rId36"/>
    <p:sldId id="393" r:id="rId37"/>
    <p:sldId id="396" r:id="rId38"/>
    <p:sldId id="613" r:id="rId39"/>
    <p:sldId id="621" r:id="rId40"/>
    <p:sldId id="624" r:id="rId41"/>
    <p:sldId id="623" r:id="rId42"/>
    <p:sldId id="622" r:id="rId43"/>
    <p:sldId id="594" r:id="rId44"/>
    <p:sldId id="360" r:id="rId45"/>
    <p:sldId id="631" r:id="rId46"/>
    <p:sldId id="364" r:id="rId4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<p14:section name="Title" id="{87447297-A598-9246-9E1B-6A028E76E62D}">
          <p14:sldIdLst>
            <p14:sldId id="304"/>
          </p14:sldIdLst>
        </p14:section>
        <p14:section name="Introduction" id="{EA86F3FD-4DEC-CA43-9D24-19AB9CC58D06}">
          <p14:sldIdLst>
            <p14:sldId id="596"/>
            <p14:sldId id="612"/>
            <p14:sldId id="376"/>
            <p14:sldId id="599"/>
            <p14:sldId id="598"/>
            <p14:sldId id="379"/>
            <p14:sldId id="602"/>
            <p14:sldId id="587"/>
            <p14:sldId id="588"/>
            <p14:sldId id="600"/>
            <p14:sldId id="601"/>
            <p14:sldId id="603"/>
            <p14:sldId id="604"/>
            <p14:sldId id="605"/>
          </p14:sldIdLst>
        </p14:section>
        <p14:section name="Supersonic Design" id="{6A5CA05A-CA55-2F48-B606-9C34AC5F723C}">
          <p14:sldIdLst>
            <p14:sldId id="571"/>
            <p14:sldId id="313"/>
            <p14:sldId id="318"/>
            <p14:sldId id="595"/>
            <p14:sldId id="332"/>
            <p14:sldId id="357"/>
            <p14:sldId id="606"/>
            <p14:sldId id="611"/>
            <p14:sldId id="609"/>
            <p14:sldId id="610"/>
            <p14:sldId id="625"/>
            <p14:sldId id="626"/>
            <p14:sldId id="627"/>
            <p14:sldId id="628"/>
            <p14:sldId id="629"/>
            <p14:sldId id="630"/>
          </p14:sldIdLst>
        </p14:section>
        <p14:section name="Unsteady Design" id="{022598D8-6D47-BD48-92EB-3C73539FFAEE}">
          <p14:sldIdLst>
            <p14:sldId id="590"/>
            <p14:sldId id="382"/>
            <p14:sldId id="387"/>
            <p14:sldId id="390"/>
            <p14:sldId id="393"/>
            <p14:sldId id="396"/>
          </p14:sldIdLst>
        </p14:section>
        <p14:section name="V&amp;V" id="{531426C6-8FB1-D54E-821A-4A8BFBE8CD6D}">
          <p14:sldIdLst>
            <p14:sldId id="613"/>
            <p14:sldId id="621"/>
            <p14:sldId id="624"/>
            <p14:sldId id="623"/>
            <p14:sldId id="622"/>
          </p14:sldIdLst>
        </p14:section>
        <p14:section name="Conclusions" id="{490403F7-F2BD-874E-8F5C-871B9E941F86}">
          <p14:sldIdLst>
            <p14:sldId id="594"/>
            <p14:sldId id="360"/>
            <p14:sldId id="631"/>
            <p14:sldId id="632"/>
            <p14:sldId id="633"/>
            <p14:sldId id="3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  </p:ext>
    </p:extLst>
  </p:showPr>
  <p:clrMru>
    <a:srgbClr val="8C1515"/>
    <a:srgbClr val="D6DDD3"/>
    <a:srgbClr val="EDE8DD"/>
    <a:srgbClr val="C2B7A1"/>
    <a:srgbClr val="918873"/>
    <a:srgbClr val="3C3623"/>
    <a:srgbClr val="D0A760"/>
    <a:srgbClr val="434A44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24463" autoAdjust="0"/>
    <p:restoredTop sz="95319" autoAdjust="0"/>
  </p:normalViewPr>
  <p:slideViewPr>
    <p:cSldViewPr snapToGrid="0" snapToObjects="1" showGuides="1">
      <p:cViewPr varScale="1">
        <p:scale>
          <a:sx n="154" d="100"/>
          <a:sy n="154" d="100"/>
        </p:scale>
        <p:origin x="-816" y="-96"/>
      </p:cViewPr>
      <p:guideLst>
        <p:guide orient="horz" pos="431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21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43DE1B7-6047-A84C-900B-CCBCE524FCF8}" type="datetimeFigureOut">
              <a:rPr lang="en-US"/>
              <a:pPr>
                <a:defRPr/>
              </a:pPr>
              <a:t>9/11/14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221501D-7369-D140-B82B-544FFB3EDD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5328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C7816D-C806-5747-823A-F52C45B47A40}" type="datetimeFigureOut">
              <a:rPr lang="en-US"/>
              <a:pPr>
                <a:defRPr/>
              </a:pPr>
              <a:t>9/11/14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2328842-7874-4943-A94C-9F0B7F7F1E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9130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lIns="91424" tIns="45712" rIns="91424" bIns="45712"/>
          <a:lstStyle/>
          <a:p>
            <a:fld id="{55082D79-53A5-1F43-B258-5E35C01122D3}" type="slidenum">
              <a:rPr lang="en-US"/>
              <a:pPr/>
              <a:t>27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lIns="91432" tIns="45716" rIns="91432" bIns="45716"/>
          <a:lstStyle/>
          <a:p>
            <a:fld id="{55082D79-53A5-1F43-B258-5E35C01122D3}" type="slidenum">
              <a:rPr lang="en-US"/>
              <a:pPr/>
              <a:t>28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lIns="91432" tIns="45716" rIns="91432" bIns="45716"/>
          <a:lstStyle/>
          <a:p>
            <a:fld id="{55082D79-53A5-1F43-B258-5E35C01122D3}" type="slidenum">
              <a:rPr lang="en-US"/>
              <a:pPr/>
              <a:t>29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lIns="91432" tIns="45716" rIns="91432" bIns="45716"/>
          <a:lstStyle/>
          <a:p>
            <a:fld id="{55082D79-53A5-1F43-B258-5E35C01122D3}" type="slidenum">
              <a:rPr lang="en-US"/>
              <a:pPr/>
              <a:t>30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lIns="91432" tIns="45716" rIns="91432" bIns="45716"/>
          <a:lstStyle/>
          <a:p>
            <a:fld id="{55082D79-53A5-1F43-B258-5E35C01122D3}" type="slidenum">
              <a:rPr lang="en-US"/>
              <a:pPr/>
              <a:t>31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E94EF-8A55-4945-808E-E03E18ED1A1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E94EF-8A55-4945-808E-E03E18ED1A1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6" name="Picture 14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6951663" y="6510338"/>
            <a:ext cx="181927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397166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1797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135" y="72940"/>
            <a:ext cx="1501240" cy="24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6693160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6" name="Picture 14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135" y="72940"/>
            <a:ext cx="1501240" cy="24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66416478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8409079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algn="ctr" eaLnBrk="1" latinLnBrk="0" hangingPunct="1">
              <a:defRPr kumimoji="0"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6682CC9-0DEC-0449-9B00-3E6EE05AA425}" type="slidenum">
              <a:rPr lang="en-US" sz="1000" smtClean="0">
                <a:latin typeface="+mn-lt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45375579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29413931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1297635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0190061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buFont typeface="Arial"/>
              <a:buChar char="•"/>
              <a:defRPr/>
            </a:lvl1pPr>
            <a:lvl2pPr marL="342900" indent="-342900">
              <a:buSzPct val="70000"/>
              <a:buFont typeface="Arial"/>
              <a:buChar char="•"/>
              <a:defRPr/>
            </a:lvl2pPr>
            <a:lvl3pPr marL="687388" indent="-342900">
              <a:buSzPct val="70000"/>
              <a:buFont typeface="Arial"/>
              <a:buChar char="•"/>
              <a:defRPr/>
            </a:lvl3pPr>
            <a:lvl4pPr marL="1030287" indent="-342900">
              <a:buSzPct val="70000"/>
              <a:buFont typeface="Arial"/>
              <a:buChar char="•"/>
              <a:defRPr/>
            </a:lvl4pPr>
            <a:lvl5pPr marL="1374775" indent="-342900">
              <a:buSzPct val="70000"/>
              <a:buFont typeface="Arial"/>
              <a:buChar char="•"/>
              <a:defRPr/>
            </a:lvl5pPr>
          </a:lstStyle>
          <a:p>
            <a:pPr lvl="0">
              <a:defRPr sz="1800"/>
            </a:pPr>
            <a:r>
              <a:rPr sz="2500" dirty="0"/>
              <a:t>Body Level One</a:t>
            </a:r>
          </a:p>
          <a:p>
            <a:pPr lvl="1">
              <a:defRPr sz="1800"/>
            </a:pPr>
            <a:r>
              <a:rPr sz="2500" dirty="0"/>
              <a:t>Body Level Two</a:t>
            </a:r>
          </a:p>
          <a:p>
            <a:pPr lvl="2">
              <a:defRPr sz="1800"/>
            </a:pPr>
            <a:r>
              <a:rPr sz="2500" dirty="0"/>
              <a:t>Body Level Three</a:t>
            </a:r>
          </a:p>
          <a:p>
            <a:pPr lvl="3">
              <a:defRPr sz="1800"/>
            </a:pPr>
            <a:r>
              <a:rPr sz="2500" dirty="0"/>
              <a:t>Body Level Four</a:t>
            </a:r>
          </a:p>
          <a:p>
            <a:pPr lvl="4">
              <a:defRPr sz="1800"/>
            </a:pPr>
            <a:r>
              <a:rPr sz="2500" dirty="0"/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100">
                <a:solidFill>
                  <a:srgbClr val="FFFFFF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4987737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A7966C8-8A4C-8C4C-AD5A-F8437E5942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67525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1030" name="Picture 10" descr="SUSig_Rev_WrdmrkOneLin8c1515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694213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05361" y="6532520"/>
            <a:ext cx="1501240" cy="246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63" r:id="rId8"/>
  </p:sldLayoutIdLst>
  <p:transition spd="slow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defRPr kern="1200" spc="2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6.emf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jpeg"/><Relationship Id="rId3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emf"/><Relationship Id="rId6" Type="http://schemas.openxmlformats.org/officeDocument/2006/relationships/image" Target="../media/image43.jpe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4" Type="http://schemas.openxmlformats.org/officeDocument/2006/relationships/image" Target="../media/image51.wmf"/><Relationship Id="rId5" Type="http://schemas.openxmlformats.org/officeDocument/2006/relationships/image" Target="../media/image52.wmf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jpeg"/><Relationship Id="rId5" Type="http://schemas.openxmlformats.org/officeDocument/2006/relationships/image" Target="../media/image56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58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image" Target="../media/image62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4" Type="http://schemas.openxmlformats.org/officeDocument/2006/relationships/image" Target="../media/image65.png"/><Relationship Id="rId1" Type="http://schemas.openxmlformats.org/officeDocument/2006/relationships/video" Target="../media/media1.mp4"/><Relationship Id="rId2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73.jpeg"/><Relationship Id="rId5" Type="http://schemas.openxmlformats.org/officeDocument/2006/relationships/image" Target="../media/image74.jpeg"/><Relationship Id="rId6" Type="http://schemas.openxmlformats.org/officeDocument/2006/relationships/image" Target="../media/image75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4" Type="http://schemas.openxmlformats.org/officeDocument/2006/relationships/image" Target="../media/image83.jpeg"/><Relationship Id="rId5" Type="http://schemas.openxmlformats.org/officeDocument/2006/relationships/image" Target="../media/image84.jpeg"/><Relationship Id="rId6" Type="http://schemas.openxmlformats.org/officeDocument/2006/relationships/image" Target="../media/image85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adl.stanford.edu/docs/display/SUSQUARED/SU2+Home" TargetMode="Externa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dl.stanford.edu/docs/display/SUSQUARED/SU2+Home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ctrTitle"/>
          </p:nvPr>
        </p:nvSpPr>
        <p:spPr>
          <a:xfrm>
            <a:off x="457200" y="911026"/>
            <a:ext cx="8229600" cy="1608075"/>
          </a:xfrm>
        </p:spPr>
        <p:txBody>
          <a:bodyPr/>
          <a:lstStyle/>
          <a:p>
            <a:r>
              <a:rPr lang="en-US" dirty="0" smtClean="0"/>
              <a:t>Introduction to SU</a:t>
            </a:r>
            <a:r>
              <a:rPr lang="en-US" baseline="30000" dirty="0" smtClean="0"/>
              <a:t>2</a:t>
            </a:r>
            <a:endParaRPr lang="en-US" baseline="30000" dirty="0">
              <a:latin typeface="Source Sans Pro S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603375" y="4792693"/>
            <a:ext cx="6059488" cy="1340178"/>
          </a:xfrm>
        </p:spPr>
        <p:txBody>
          <a:bodyPr/>
          <a:lstStyle/>
          <a:p>
            <a:pPr marL="0" indent="0" fontAlgn="auto">
              <a:spcAft>
                <a:spcPts val="0"/>
              </a:spcAft>
              <a:defRPr/>
            </a:pPr>
            <a:endParaRPr lang="en-US" dirty="0"/>
          </a:p>
          <a:p>
            <a:pPr marL="0" indent="0" fontAlgn="auto">
              <a:spcAft>
                <a:spcPts val="0"/>
              </a:spcAft>
              <a:defRPr/>
            </a:pPr>
            <a:r>
              <a:rPr lang="en-US" dirty="0" smtClean="0"/>
              <a:t>Francisco Palacios, Michael </a:t>
            </a:r>
            <a:r>
              <a:rPr lang="en-US" dirty="0" err="1" smtClean="0"/>
              <a:t>Colonno</a:t>
            </a:r>
            <a:r>
              <a:rPr lang="en-US" dirty="0" smtClean="0"/>
              <a:t>, </a:t>
            </a:r>
          </a:p>
          <a:p>
            <a:pPr marL="0" indent="0" fontAlgn="auto">
              <a:spcAft>
                <a:spcPts val="0"/>
              </a:spcAft>
              <a:defRPr/>
            </a:pPr>
            <a:r>
              <a:rPr lang="en-US" dirty="0" smtClean="0"/>
              <a:t>Thomas D. Economon, Juan J. Alonso</a:t>
            </a:r>
            <a:endParaRPr lang="en-US" dirty="0"/>
          </a:p>
          <a:p>
            <a:pPr marL="0" indent="0" fontAlgn="auto">
              <a:spcAft>
                <a:spcPts val="0"/>
              </a:spcAft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Department </a:t>
            </a:r>
            <a:r>
              <a:rPr lang="en-US" sz="1400" dirty="0">
                <a:solidFill>
                  <a:schemeClr val="tx1"/>
                </a:solidFill>
              </a:rPr>
              <a:t>of Aeronautics &amp; Astronautics</a:t>
            </a:r>
          </a:p>
          <a:p>
            <a:pPr marL="0" indent="0" fontAlgn="auto"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Stanford University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3004547"/>
            <a:ext cx="8229600" cy="1094694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/>
                </a:solidFill>
                <a:ea typeface="+mn-ea"/>
                <a:cs typeface="+mn-cs"/>
              </a:rPr>
              <a:t>The open-source CFD code</a:t>
            </a:r>
          </a:p>
          <a:p>
            <a:pPr fontAlgn="auto">
              <a:spcAft>
                <a:spcPts val="0"/>
              </a:spcAft>
              <a:defRPr/>
            </a:pPr>
            <a:endParaRPr lang="en-US" dirty="0" smtClean="0">
              <a:solidFill>
                <a:schemeClr val="bg2"/>
              </a:solidFill>
              <a:ea typeface="+mn-ea"/>
              <a:cs typeface="+mn-cs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/>
                </a:solidFill>
                <a:ea typeface="+mn-ea"/>
                <a:cs typeface="+mn-cs"/>
              </a:rPr>
              <a:t>July </a:t>
            </a:r>
            <a:r>
              <a:rPr lang="en-US" dirty="0" smtClean="0">
                <a:solidFill>
                  <a:schemeClr val="bg2"/>
                </a:solidFill>
                <a:ea typeface="+mn-ea"/>
                <a:cs typeface="+mn-cs"/>
              </a:rPr>
              <a:t>1st, </a:t>
            </a:r>
            <a:r>
              <a:rPr lang="en-US" dirty="0">
                <a:solidFill>
                  <a:schemeClr val="bg2"/>
                </a:solidFill>
                <a:ea typeface="+mn-ea"/>
                <a:cs typeface="+mn-cs"/>
              </a:rPr>
              <a:t>2014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 advTm="55624">
        <p:fade/>
      </p:transition>
    </mc:Choice>
    <mc:Fallback>
      <p:transition advTm="5562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ea typeface="ＭＳ Ｐゴシック" charset="-128"/>
              </a:rPr>
              <a:t>Introduction</a:t>
            </a:r>
            <a:br>
              <a:rPr lang="en-US" sz="3200" dirty="0" smtClean="0">
                <a:ea typeface="ＭＳ Ｐゴシック" charset="-128"/>
              </a:rPr>
            </a:br>
            <a:r>
              <a:rPr lang="en-US" sz="2400" dirty="0" smtClean="0">
                <a:ea typeface="ＭＳ Ｐゴシック" charset="-128"/>
              </a:rPr>
              <a:t>Open source concept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95" y="1038220"/>
            <a:ext cx="5121381" cy="5393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4701128" y="1532186"/>
            <a:ext cx="3859211" cy="36791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/>
        </p:blipFill>
        <p:spPr>
          <a:xfrm>
            <a:off x="791116" y="3902128"/>
            <a:ext cx="4265250" cy="26444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420672" y="2780116"/>
            <a:ext cx="3337978" cy="351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5328497" y="3149939"/>
            <a:ext cx="3385754" cy="32277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5328497" y="1673182"/>
            <a:ext cx="3672978" cy="3868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584853" y="1130231"/>
            <a:ext cx="3511082" cy="36976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2816577" y="1673182"/>
            <a:ext cx="4030996" cy="40492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76478448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 advTm="57361">
        <p:fade/>
      </p:transition>
    </mc:Choice>
    <mc:Fallback>
      <p:transition advTm="573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5615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FFFFFF"/>
                </a:solidFill>
              </a:rPr>
              <a:t>Optimal Shape Design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4294967295"/>
          </p:nvPr>
        </p:nvSpPr>
        <p:spPr>
          <a:xfrm>
            <a:off x="8885238" y="106363"/>
            <a:ext cx="258762" cy="4556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5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11</a:t>
            </a:fld>
            <a:endParaRPr sz="2500">
              <a:solidFill>
                <a:srgbClr val="FFFFFF"/>
              </a:solidFill>
            </a:endParaRPr>
          </a:p>
        </p:txBody>
      </p:sp>
      <p:sp>
        <p:nvSpPr>
          <p:cNvPr id="6" name="Título 5"/>
          <p:cNvSpPr txBox="1">
            <a:spLocks/>
          </p:cNvSpPr>
          <p:nvPr/>
        </p:nvSpPr>
        <p:spPr bwMode="auto">
          <a:xfrm>
            <a:off x="948776" y="479388"/>
            <a:ext cx="7707862" cy="65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 smtClean="0"/>
              <a:t>Why SU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Software integration in aerodynamic shape design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1444" y="1486716"/>
            <a:ext cx="8074072" cy="88632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/>
              <a:buChar char="•"/>
              <a:defRPr kern="1200" spc="2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687388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030287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374775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dirty="0" smtClean="0"/>
              <a:t>Integrating existing software packages into coupled multi-physics analysis and design optimization solvers is a challenge.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1444" y="2560458"/>
            <a:ext cx="4815842" cy="3730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20000"/>
              </a:lnSpc>
              <a:buFontTx/>
              <a:buNone/>
            </a:pPr>
            <a:r>
              <a:rPr lang="en-US" dirty="0" smtClean="0">
                <a:latin typeface="+mj-lt"/>
              </a:rPr>
              <a:t>The variety of approaches chosen for the independent components of the overall problem make it difficult to: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+mj-lt"/>
              </a:rPr>
              <a:t>Expand the range of applicability to situations not originally envisioned.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+mj-lt"/>
              </a:rPr>
              <a:t>Reduce the overall burden of creating integrated applications.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+mj-lt"/>
              </a:rPr>
              <a:t>Exploit fully-coupled approaches.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3">
                    <a14:imgEffect>
                      <a14:backgroundRemoval t="10000" b="90000" l="5714" r="90000">
                        <a14:foregroundMark x1="16429" y1="22857" x2="16429" y2="22857"/>
                        <a14:foregroundMark x1="5714" y1="18095" x2="5714" y2="180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8000" y="2943377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1800191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5615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FFFFFF"/>
                </a:solidFill>
              </a:rPr>
              <a:t>Optimal Shape Design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4294967295"/>
          </p:nvPr>
        </p:nvSpPr>
        <p:spPr>
          <a:xfrm>
            <a:off x="8885238" y="106363"/>
            <a:ext cx="258762" cy="4556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5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12</a:t>
            </a:fld>
            <a:endParaRPr sz="2500">
              <a:solidFill>
                <a:srgbClr val="FFFFFF"/>
              </a:solidFill>
            </a:endParaRPr>
          </a:p>
        </p:txBody>
      </p:sp>
      <p:sp>
        <p:nvSpPr>
          <p:cNvPr id="6" name="Título 5"/>
          <p:cNvSpPr txBox="1">
            <a:spLocks/>
          </p:cNvSpPr>
          <p:nvPr/>
        </p:nvSpPr>
        <p:spPr bwMode="auto">
          <a:xfrm>
            <a:off x="948776" y="479388"/>
            <a:ext cx="7707862" cy="65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 smtClean="0"/>
              <a:t>Why SU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Lasting infrastructure for future efforts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1119" y="1563738"/>
            <a:ext cx="8255778" cy="47293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/>
              <a:buChar char="•"/>
              <a:defRPr kern="1200" spc="2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687388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030287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374775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1800" b="1" dirty="0" smtClean="0"/>
              <a:t>An open-source model: </a:t>
            </a:r>
            <a:r>
              <a:rPr lang="en-US" sz="1800" dirty="0" smtClean="0"/>
              <a:t>basic formulation with a reasonable set of initial capabilities.  We would like to see contributions from the community!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b="1" dirty="0" smtClean="0"/>
              <a:t>Portability: </a:t>
            </a:r>
            <a:r>
              <a:rPr lang="en-US" sz="1800" dirty="0" smtClean="0"/>
              <a:t>SU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has been developed using ANSI C++ and only relies on widely-available, well-supported, open-source software.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b="1" dirty="0" smtClean="0"/>
              <a:t>Reusability and encapsulation: </a:t>
            </a:r>
            <a:r>
              <a:rPr lang="en-US" sz="1800" dirty="0" smtClean="0"/>
              <a:t>SU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is built so that the main concepts (geometry, sol. algorithms, num. algorithms, </a:t>
            </a:r>
            <a:r>
              <a:rPr lang="en-US" sz="1800" dirty="0" err="1" smtClean="0"/>
              <a:t>etc</a:t>
            </a:r>
            <a:r>
              <a:rPr lang="en-US" sz="1800" dirty="0" smtClean="0"/>
              <a:t>) are abstracted to a very high-level. This abstraction promotes reusability of the code and enables modifications without adversely affecting other portions of the suite.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b="1" dirty="0" smtClean="0"/>
              <a:t>Flexibility:</a:t>
            </a:r>
            <a:r>
              <a:rPr lang="en-US" sz="1800" dirty="0" smtClean="0"/>
              <a:t> required to re-purpose existing software for new and different uses. Enabling a common interface for all the necessary components.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b="1" dirty="0" smtClean="0"/>
              <a:t>Performance: </a:t>
            </a:r>
            <a:r>
              <a:rPr lang="en-US" sz="1800" dirty="0" smtClean="0"/>
              <a:t>we have attempted to develop numerical solution algorithms that result in high-performance convergence of the solver in SU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.  Striving to strike balance between performance and flexibility.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b="1" dirty="0" smtClean="0"/>
              <a:t>Gradient availability:</a:t>
            </a:r>
            <a:r>
              <a:rPr lang="en-US" sz="1800" dirty="0" smtClean="0"/>
              <a:t> for many applications it is important to obtain sensitivities of the responses computed by SU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to variations in design parameters.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1800191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5615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FFFFFF"/>
                </a:solidFill>
              </a:rPr>
              <a:t>Optimal Shape Design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4294967295"/>
          </p:nvPr>
        </p:nvSpPr>
        <p:spPr>
          <a:xfrm>
            <a:off x="8885238" y="106363"/>
            <a:ext cx="258762" cy="4556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5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13</a:t>
            </a:fld>
            <a:endParaRPr sz="2500">
              <a:solidFill>
                <a:srgbClr val="FFFFFF"/>
              </a:solidFill>
            </a:endParaRPr>
          </a:p>
        </p:txBody>
      </p:sp>
      <p:sp>
        <p:nvSpPr>
          <p:cNvPr id="6" name="Título 5"/>
          <p:cNvSpPr txBox="1">
            <a:spLocks/>
          </p:cNvSpPr>
          <p:nvPr/>
        </p:nvSpPr>
        <p:spPr bwMode="auto">
          <a:xfrm>
            <a:off x="948776" y="479388"/>
            <a:ext cx="7707862" cy="65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 smtClean="0"/>
              <a:t>Why SU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Multi-physics shape optimization</a:t>
            </a:r>
            <a:endParaRPr lang="en-US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98845" y="1322641"/>
            <a:ext cx="2382480" cy="32820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/>
              <a:buChar char="•"/>
              <a:defRPr kern="1200" spc="2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687388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030287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374775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b="1" dirty="0" smtClean="0"/>
              <a:t>Shape Optimization</a:t>
            </a:r>
          </a:p>
          <a:p>
            <a:r>
              <a:rPr lang="en-US" sz="1800" dirty="0" smtClean="0"/>
              <a:t>Self-contained optimization </a:t>
            </a:r>
            <a:r>
              <a:rPr lang="en-US" sz="1800" dirty="0" err="1" smtClean="0"/>
              <a:t>env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Gradient computation using adjoint approach.</a:t>
            </a:r>
          </a:p>
          <a:p>
            <a:r>
              <a:rPr lang="en-US" sz="1800" dirty="0" smtClean="0"/>
              <a:t>3D design variable definition and built-in geometry and mesh deformation. 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2919332" y="2931974"/>
            <a:ext cx="2419350" cy="2033776"/>
            <a:chOff x="1988784" y="4344358"/>
            <a:chExt cx="2419350" cy="2033776"/>
          </a:xfrm>
        </p:grpSpPr>
        <p:pic>
          <p:nvPicPr>
            <p:cNvPr id="9" name="Picture 365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8784" y="4517584"/>
              <a:ext cx="2419350" cy="186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2527626" y="4344358"/>
              <a:ext cx="1460500" cy="265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19050">
                  <a:solidFill>
                    <a:srgbClr val="D8D8D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38100" dist="25400" dir="5400000" algn="ctr" rotWithShape="0">
                      <a:srgbClr val="00000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" name="Imagen 306" descr="Description: ::::private:var:folders:QW:QWuy0olpF-CTTnIvVZpyLE+++TI:-Tmp-:com.apple.mail.drag-T0x100520100.tmp.xDY6ks:CT_ffd.pn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 rot="20507240">
            <a:off x="6392863" y="3189540"/>
            <a:ext cx="2349500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n 305" descr="Description: ::::private:var:folders:QW:QWuy0olpF-CTTnIvVZpyLE+++TI:-Tmp-:com.apple.mail.drag:ct_cp.pn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6418263" y="1217865"/>
            <a:ext cx="2001837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laceholder" descr="Description: :cornerstone images:42-16573018-REV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7153275" y="1208340"/>
            <a:ext cx="1990725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pic>
      <p:pic>
        <p:nvPicPr>
          <p:cNvPr id="14" name="Picture 3" descr="Description: caradonna.pd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3063875" y="1414715"/>
            <a:ext cx="2586038" cy="149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D 6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 l="-21291" t="-13496" r="-13332" b="-10211"/>
          <a:stretch>
            <a:fillRect/>
          </a:stretch>
        </p:blipFill>
        <p:spPr bwMode="auto">
          <a:xfrm>
            <a:off x="2981325" y="1203741"/>
            <a:ext cx="6015038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Line 24"/>
          <p:cNvSpPr>
            <a:spLocks noChangeShapeType="1"/>
          </p:cNvSpPr>
          <p:nvPr/>
        </p:nvSpPr>
        <p:spPr bwMode="auto">
          <a:xfrm>
            <a:off x="6018213" y="1206752"/>
            <a:ext cx="0" cy="231775"/>
          </a:xfrm>
          <a:prstGeom prst="line">
            <a:avLst/>
          </a:prstGeom>
          <a:noFill/>
          <a:ln w="12700">
            <a:solidFill>
              <a:srgbClr val="D8D8D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38100" dist="25400" dir="5400000" algn="ctr" rotWithShape="0">
                    <a:srgbClr val="000000">
                      <a:alpha val="35001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25"/>
          <p:cNvSpPr>
            <a:spLocks noChangeArrowheads="1"/>
          </p:cNvSpPr>
          <p:nvPr/>
        </p:nvSpPr>
        <p:spPr bwMode="auto">
          <a:xfrm>
            <a:off x="6834188" y="2325940"/>
            <a:ext cx="419100" cy="5413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19050">
                <a:solidFill>
                  <a:srgbClr val="D8D8D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38100" dist="25400" dir="5400000" algn="ctr" rotWithShape="0">
                    <a:srgbClr val="000000">
                      <a:alpha val="35001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26"/>
          <p:cNvSpPr>
            <a:spLocks noChangeArrowheads="1"/>
          </p:cNvSpPr>
          <p:nvPr/>
        </p:nvSpPr>
        <p:spPr bwMode="auto">
          <a:xfrm>
            <a:off x="8323263" y="1322640"/>
            <a:ext cx="463550" cy="5794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19050">
                <a:solidFill>
                  <a:srgbClr val="D8D8D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38100" dist="25400" dir="5400000" algn="ctr" rotWithShape="0">
                    <a:srgbClr val="000000">
                      <a:alpha val="35001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Box 27"/>
          <p:cNvSpPr txBox="1">
            <a:spLocks noChangeArrowheads="1"/>
          </p:cNvSpPr>
          <p:nvPr/>
        </p:nvSpPr>
        <p:spPr bwMode="auto">
          <a:xfrm>
            <a:off x="6624638" y="2273552"/>
            <a:ext cx="71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ews Gothic MT" charset="0"/>
                <a:ea typeface="ÇlÇr ñæí©" charset="0"/>
              </a:rPr>
              <a:t>Pressure Coefficient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8123238" y="1248027"/>
            <a:ext cx="882650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ews Gothic MT" charset="0"/>
                <a:ea typeface="ÇlÇr ñæí©" charset="0"/>
              </a:rPr>
              <a:t>Torque Sensitivity to Shape Deformations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2986088" y="3156202"/>
            <a:ext cx="12112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ews Gothic MT" charset="0"/>
                <a:ea typeface="ÇlÇr ñæí©" charset="0"/>
              </a:rPr>
              <a:t>Torque Coefficient Response Surface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2" name="Marcador de contenido 2"/>
          <p:cNvSpPr txBox="1">
            <a:spLocks/>
          </p:cNvSpPr>
          <p:nvPr/>
        </p:nvSpPr>
        <p:spPr bwMode="auto">
          <a:xfrm>
            <a:off x="598844" y="4934777"/>
            <a:ext cx="8397519" cy="1494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Multi-Physics Simulations</a:t>
            </a:r>
          </a:p>
          <a:p>
            <a:pPr lvl="0"/>
            <a:r>
              <a:rPr lang="en-US" sz="1800" spc="20" dirty="0">
                <a:latin typeface="+mn-lt"/>
                <a:ea typeface="ＭＳ Ｐゴシック" charset="0"/>
                <a:cs typeface="ＭＳ Ｐゴシック" charset="0"/>
              </a:rPr>
              <a:t>Simultaneous analysis of different equation sets with tight coupling.</a:t>
            </a:r>
          </a:p>
          <a:p>
            <a:pPr lvl="0"/>
            <a:r>
              <a:rPr lang="en-US" sz="1800" spc="20" dirty="0">
                <a:latin typeface="+mn-lt"/>
                <a:ea typeface="ＭＳ Ｐゴシック" charset="0"/>
                <a:cs typeface="ＭＳ Ｐゴシック" charset="0"/>
              </a:rPr>
              <a:t>Free surface simulations, noise, fluid structure, etc.</a:t>
            </a:r>
          </a:p>
          <a:p>
            <a:pPr lvl="0"/>
            <a:r>
              <a:rPr lang="en-US" sz="1800" spc="20" dirty="0">
                <a:latin typeface="+mn-lt"/>
                <a:ea typeface="ＭＳ Ｐゴシック" charset="0"/>
                <a:cs typeface="ＭＳ Ｐゴシック" charset="0"/>
              </a:rPr>
              <a:t>Multi-species plasma solver for simulating ionized flows.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8680349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2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5615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FFFFFF"/>
                </a:solidFill>
              </a:rPr>
              <a:t>Optimal Shape Design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4294967295"/>
          </p:nvPr>
        </p:nvSpPr>
        <p:spPr>
          <a:xfrm>
            <a:off x="8885238" y="106363"/>
            <a:ext cx="258762" cy="4556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5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14</a:t>
            </a:fld>
            <a:endParaRPr sz="2500">
              <a:solidFill>
                <a:srgbClr val="FFFFFF"/>
              </a:solidFill>
            </a:endParaRPr>
          </a:p>
        </p:txBody>
      </p:sp>
      <p:sp>
        <p:nvSpPr>
          <p:cNvPr id="6" name="Título 5"/>
          <p:cNvSpPr txBox="1">
            <a:spLocks/>
          </p:cNvSpPr>
          <p:nvPr/>
        </p:nvSpPr>
        <p:spPr bwMode="auto">
          <a:xfrm>
            <a:off x="948776" y="479388"/>
            <a:ext cx="7707862" cy="65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 smtClean="0"/>
              <a:t>Why SU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Easy to adapt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5000" y="1393958"/>
            <a:ext cx="2734056" cy="181588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Calibri"/>
                <a:cs typeface="Calibri"/>
              </a:rPr>
              <a:t>1a) Read Input</a:t>
            </a:r>
            <a:endParaRPr lang="en-US" sz="1200" dirty="0" smtClean="0">
              <a:latin typeface="Calibri"/>
              <a:cs typeface="Calibri"/>
            </a:endParaRPr>
          </a:p>
          <a:p>
            <a:pPr marL="0" lvl="1" algn="ctr"/>
            <a:r>
              <a:rPr lang="en-US" sz="1200" b="1" dirty="0" smtClean="0">
                <a:solidFill>
                  <a:srgbClr val="800000"/>
                </a:solidFill>
                <a:latin typeface="Calibri"/>
                <a:cs typeface="Calibri"/>
              </a:rPr>
              <a:t>Class</a:t>
            </a:r>
            <a:r>
              <a:rPr lang="en-US" sz="1200" b="1" dirty="0">
                <a:solidFill>
                  <a:srgbClr val="800000"/>
                </a:solidFill>
                <a:latin typeface="Calibri"/>
                <a:cs typeface="Calibri"/>
              </a:rPr>
              <a:t>: </a:t>
            </a:r>
            <a:r>
              <a:rPr lang="en-US" sz="1200" b="1" dirty="0" smtClean="0">
                <a:solidFill>
                  <a:srgbClr val="800000"/>
                </a:solidFill>
                <a:latin typeface="Calibri"/>
                <a:cs typeface="Calibri"/>
              </a:rPr>
              <a:t>CConfig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latin typeface="Calibri"/>
                <a:cs typeface="Calibri"/>
              </a:rPr>
              <a:t>Read the </a:t>
            </a:r>
            <a:r>
              <a:rPr lang="en-US" sz="1200" dirty="0" err="1">
                <a:latin typeface="Calibri"/>
                <a:cs typeface="Calibri"/>
              </a:rPr>
              <a:t>config</a:t>
            </a:r>
            <a:r>
              <a:rPr lang="en-US" sz="1200" dirty="0">
                <a:latin typeface="Calibri"/>
                <a:cs typeface="Calibri"/>
              </a:rPr>
              <a:t> </a:t>
            </a:r>
            <a:r>
              <a:rPr lang="en-US" sz="1200" dirty="0" smtClean="0">
                <a:latin typeface="Calibri"/>
                <a:cs typeface="Calibri"/>
              </a:rPr>
              <a:t>file.</a:t>
            </a:r>
            <a:endParaRPr lang="en-US" sz="1200" dirty="0">
              <a:latin typeface="Calibri"/>
              <a:cs typeface="Calibri"/>
            </a:endParaRPr>
          </a:p>
          <a:p>
            <a:pPr marL="0" lvl="1"/>
            <a:endParaRPr lang="en-US" sz="1200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 marL="0" lvl="1" algn="ctr"/>
            <a:r>
              <a:rPr lang="en-US" sz="1400" b="1" dirty="0">
                <a:latin typeface="Calibri"/>
                <a:cs typeface="Calibri"/>
              </a:rPr>
              <a:t> </a:t>
            </a:r>
            <a:r>
              <a:rPr lang="en-US" sz="1400" b="1" dirty="0" smtClean="0">
                <a:latin typeface="Calibri"/>
                <a:cs typeface="Calibri"/>
              </a:rPr>
              <a:t>1b) </a:t>
            </a:r>
            <a:r>
              <a:rPr lang="en-US" sz="1400" b="1" dirty="0">
                <a:latin typeface="Calibri"/>
                <a:cs typeface="Calibri"/>
              </a:rPr>
              <a:t>Read </a:t>
            </a:r>
            <a:r>
              <a:rPr lang="en-US" sz="1400" b="1" dirty="0" smtClean="0">
                <a:latin typeface="Calibri"/>
                <a:cs typeface="Calibri"/>
              </a:rPr>
              <a:t>Mesh</a:t>
            </a:r>
            <a:endParaRPr lang="en-US" sz="1400" b="1" dirty="0">
              <a:latin typeface="Calibri"/>
              <a:cs typeface="Calibri"/>
            </a:endParaRPr>
          </a:p>
          <a:p>
            <a:pPr marL="0" lvl="1" algn="ctr"/>
            <a:r>
              <a:rPr lang="en-US" sz="1200" b="1" dirty="0" smtClean="0">
                <a:solidFill>
                  <a:srgbClr val="800000"/>
                </a:solidFill>
                <a:latin typeface="Calibri"/>
                <a:cs typeface="Calibri"/>
              </a:rPr>
              <a:t>Class</a:t>
            </a:r>
            <a:r>
              <a:rPr lang="en-US" sz="1200" b="1" dirty="0">
                <a:solidFill>
                  <a:srgbClr val="800000"/>
                </a:solidFill>
                <a:latin typeface="Calibri"/>
                <a:cs typeface="Calibri"/>
              </a:rPr>
              <a:t>: </a:t>
            </a:r>
            <a:r>
              <a:rPr lang="en-US" sz="1200" b="1" dirty="0" smtClean="0">
                <a:solidFill>
                  <a:srgbClr val="800000"/>
                </a:solidFill>
                <a:latin typeface="Calibri"/>
                <a:cs typeface="Calibri"/>
              </a:rPr>
              <a:t>CGeometry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Calibri"/>
                <a:cs typeface="Calibri"/>
              </a:rPr>
              <a:t>Read the mesh file.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Calibri"/>
                <a:cs typeface="Calibri"/>
              </a:rPr>
              <a:t>Set up </a:t>
            </a:r>
            <a:r>
              <a:rPr lang="en-US" sz="1200" dirty="0" err="1" smtClean="0">
                <a:latin typeface="Calibri"/>
                <a:cs typeface="Calibri"/>
              </a:rPr>
              <a:t>multigrid</a:t>
            </a:r>
            <a:r>
              <a:rPr lang="en-US" sz="1200" dirty="0" smtClean="0">
                <a:latin typeface="Calibri"/>
                <a:cs typeface="Calibri"/>
              </a:rPr>
              <a:t> meshes.</a:t>
            </a:r>
            <a:endParaRPr lang="en-US" sz="1200" dirty="0"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sz="1200" dirty="0" smtClean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97993" y="1398055"/>
            <a:ext cx="2274355" cy="17851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Calibri"/>
                <a:cs typeface="Calibri"/>
              </a:rPr>
              <a:t>3) Write Output</a:t>
            </a:r>
          </a:p>
          <a:p>
            <a:pPr algn="ctr"/>
            <a:r>
              <a:rPr lang="en-US" sz="1200" b="1" dirty="0" smtClean="0">
                <a:solidFill>
                  <a:srgbClr val="800000"/>
                </a:solidFill>
                <a:latin typeface="Calibri"/>
                <a:cs typeface="Calibri"/>
              </a:rPr>
              <a:t>Class: COutput</a:t>
            </a:r>
            <a:endParaRPr lang="en-US" sz="1200" b="1" dirty="0">
              <a:solidFill>
                <a:srgbClr val="800000"/>
              </a:solidFill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Calibri"/>
                <a:cs typeface="Calibri"/>
              </a:rPr>
              <a:t>Print on screen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Calibri"/>
                <a:cs typeface="Calibri"/>
              </a:rPr>
              <a:t>Write solution file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Calibri"/>
                <a:cs typeface="Calibri"/>
              </a:rPr>
              <a:t>Write restart file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Calibri"/>
                <a:cs typeface="Calibri"/>
              </a:rPr>
              <a:t>Write history file</a:t>
            </a:r>
          </a:p>
          <a:p>
            <a:pPr lvl="1" algn="ctr"/>
            <a:endParaRPr lang="en-US" sz="1200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 algn="ctr"/>
            <a:endParaRPr lang="en-US" sz="1200" dirty="0">
              <a:solidFill>
                <a:srgbClr val="FF0000"/>
              </a:solidFill>
              <a:latin typeface="Calibri"/>
              <a:cs typeface="Calibri"/>
            </a:endParaRPr>
          </a:p>
          <a:p>
            <a:pPr algn="ctr"/>
            <a:endParaRPr lang="en-US" sz="1200" dirty="0" smtClean="0"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45339" y="1397237"/>
            <a:ext cx="2734056" cy="17851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Calibri"/>
                <a:cs typeface="Calibri"/>
              </a:rPr>
              <a:t>2) Solve Equations</a:t>
            </a:r>
          </a:p>
          <a:p>
            <a:pPr algn="ctr"/>
            <a:r>
              <a:rPr lang="en-US" sz="1200" b="1" dirty="0" smtClean="0">
                <a:solidFill>
                  <a:srgbClr val="800000"/>
                </a:solidFill>
                <a:latin typeface="Calibri"/>
                <a:cs typeface="Calibri"/>
              </a:rPr>
              <a:t>Class</a:t>
            </a:r>
            <a:r>
              <a:rPr lang="en-US" sz="1200" b="1" dirty="0">
                <a:solidFill>
                  <a:srgbClr val="800000"/>
                </a:solidFill>
                <a:latin typeface="Calibri"/>
                <a:cs typeface="Calibri"/>
              </a:rPr>
              <a:t>: CSolution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latin typeface="Calibri"/>
                <a:cs typeface="Calibri"/>
              </a:rPr>
              <a:t>Euler Equations:    </a:t>
            </a:r>
            <a:r>
              <a:rPr lang="en-US" sz="1200" dirty="0" smtClean="0">
                <a:solidFill>
                  <a:srgbClr val="000000"/>
                </a:solidFill>
                <a:latin typeface="Calibri"/>
                <a:cs typeface="Calibri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alibri"/>
                <a:cs typeface="Calibri"/>
              </a:rPr>
              <a:t>CEulerSolution</a:t>
            </a:r>
            <a:endParaRPr lang="en-US" sz="1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latin typeface="Calibri"/>
                <a:cs typeface="Calibri"/>
              </a:rPr>
              <a:t>Plasma Equations: </a:t>
            </a:r>
            <a:r>
              <a:rPr lang="en-US" sz="1200" dirty="0" smtClean="0">
                <a:solidFill>
                  <a:srgbClr val="000000"/>
                </a:solidFill>
                <a:latin typeface="Calibri"/>
                <a:cs typeface="Calibri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alibri"/>
                <a:cs typeface="Calibri"/>
              </a:rPr>
              <a:t>CPlasmaSolution</a:t>
            </a:r>
            <a:endParaRPr lang="en-US" sz="1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000000"/>
                </a:solidFill>
                <a:latin typeface="Calibri"/>
                <a:cs typeface="Calibri"/>
              </a:rPr>
              <a:t>Euler Adj. Eq.:           </a:t>
            </a:r>
            <a:r>
              <a:rPr lang="en-US" sz="1200" dirty="0" err="1" smtClean="0">
                <a:solidFill>
                  <a:srgbClr val="000000"/>
                </a:solidFill>
                <a:latin typeface="Calibri"/>
                <a:cs typeface="Calibri"/>
              </a:rPr>
              <a:t>CEulerAdjSolution</a:t>
            </a:r>
            <a:endParaRPr lang="en-US" sz="12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000000"/>
                </a:solidFill>
                <a:latin typeface="Calibri"/>
                <a:cs typeface="Calibri"/>
              </a:rPr>
              <a:t>Heat Equations:       </a:t>
            </a:r>
            <a:r>
              <a:rPr lang="en-US" sz="1200" dirty="0" err="1" smtClean="0">
                <a:solidFill>
                  <a:srgbClr val="000000"/>
                </a:solidFill>
                <a:latin typeface="Calibri"/>
                <a:cs typeface="Calibri"/>
              </a:rPr>
              <a:t>CHeatSolution</a:t>
            </a:r>
            <a:endParaRPr lang="en-US" sz="1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latin typeface="Calibri"/>
                <a:cs typeface="Calibri"/>
              </a:rPr>
              <a:t>And others</a:t>
            </a:r>
            <a:r>
              <a:rPr lang="en-US" sz="1200" dirty="0" smtClean="0">
                <a:solidFill>
                  <a:srgbClr val="000000"/>
                </a:solidFill>
                <a:latin typeface="Calibri"/>
                <a:cs typeface="Calibri"/>
              </a:rPr>
              <a:t>…</a:t>
            </a:r>
          </a:p>
          <a:p>
            <a:endParaRPr lang="en-US" sz="12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sz="1200" dirty="0" smtClean="0">
              <a:latin typeface="Calibri"/>
              <a:cs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18801" y="3182341"/>
            <a:ext cx="8453547" cy="3273654"/>
            <a:chOff x="147101" y="3233961"/>
            <a:chExt cx="8453547" cy="3273654"/>
          </a:xfrm>
        </p:grpSpPr>
        <p:sp>
          <p:nvSpPr>
            <p:cNvPr id="24" name="TextBox 23"/>
            <p:cNvSpPr txBox="1"/>
            <p:nvPr/>
          </p:nvSpPr>
          <p:spPr>
            <a:xfrm>
              <a:off x="3197438" y="3765316"/>
              <a:ext cx="2743200" cy="270843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Calibri"/>
                  <a:cs typeface="Calibri"/>
                </a:rPr>
                <a:t>Discretization</a:t>
              </a:r>
            </a:p>
            <a:p>
              <a:pPr algn="ctr"/>
              <a:r>
                <a:rPr lang="en-US" sz="1200" b="1" dirty="0" smtClean="0">
                  <a:solidFill>
                    <a:srgbClr val="800000"/>
                  </a:solidFill>
                  <a:latin typeface="Calibri"/>
                  <a:cs typeface="Calibri"/>
                </a:rPr>
                <a:t>Class: CNumerics</a:t>
              </a:r>
            </a:p>
            <a:p>
              <a:r>
                <a:rPr lang="en-US" sz="1200" dirty="0" smtClean="0">
                  <a:latin typeface="Calibri"/>
                  <a:cs typeface="Calibri"/>
                </a:rPr>
                <a:t>Spatial Discretization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200" dirty="0" smtClean="0">
                  <a:latin typeface="Calibri"/>
                  <a:cs typeface="Calibri"/>
                </a:rPr>
                <a:t>Convective Flux, Jacobian</a:t>
              </a:r>
            </a:p>
            <a:p>
              <a:pPr marL="628650" lvl="2" indent="-171450">
                <a:buClr>
                  <a:srgbClr val="FF0000"/>
                </a:buClr>
                <a:buFont typeface="Wingdings" charset="2"/>
                <a:buChar char="§"/>
              </a:pPr>
              <a:r>
                <a:rPr lang="en-US" sz="1200" dirty="0" smtClean="0">
                  <a:latin typeface="Calibri"/>
                  <a:cs typeface="Calibri"/>
                </a:rPr>
                <a:t>CNumerics</a:t>
              </a:r>
              <a:r>
                <a:rPr lang="en-US" sz="1200" dirty="0">
                  <a:latin typeface="Calibri"/>
                  <a:cs typeface="Calibri"/>
                </a:rPr>
                <a:t>:</a:t>
              </a:r>
              <a:r>
                <a:rPr lang="en-US" sz="1200" dirty="0" smtClean="0">
                  <a:latin typeface="Calibri"/>
                  <a:cs typeface="Calibri"/>
                </a:rPr>
                <a:t>: Roe</a:t>
              </a:r>
              <a:r>
                <a:rPr lang="en-US" sz="1200" dirty="0">
                  <a:latin typeface="Calibri"/>
                  <a:cs typeface="Calibri"/>
                </a:rPr>
                <a:t>/</a:t>
              </a:r>
              <a:r>
                <a:rPr lang="en-US" sz="1200" dirty="0" smtClean="0">
                  <a:latin typeface="Calibri"/>
                  <a:cs typeface="Calibri"/>
                </a:rPr>
                <a:t>JST/etc.</a:t>
              </a:r>
              <a:endParaRPr lang="en-US" sz="1200" dirty="0">
                <a:latin typeface="Calibri"/>
                <a:cs typeface="Calibri"/>
              </a:endParaRPr>
            </a:p>
            <a:p>
              <a:pPr marL="171450" indent="-171450">
                <a:buFont typeface="Arial"/>
                <a:buChar char="•"/>
              </a:pPr>
              <a:r>
                <a:rPr lang="en-US" sz="1200" dirty="0" smtClean="0">
                  <a:latin typeface="Calibri"/>
                  <a:cs typeface="Calibri"/>
                </a:rPr>
                <a:t>Viscous Flux, </a:t>
              </a:r>
              <a:r>
                <a:rPr lang="en-US" sz="1200" dirty="0">
                  <a:latin typeface="Calibri"/>
                  <a:cs typeface="Calibri"/>
                </a:rPr>
                <a:t>Jacobian</a:t>
              </a:r>
              <a:endParaRPr lang="en-US" sz="1200" dirty="0" smtClean="0">
                <a:latin typeface="Calibri"/>
                <a:cs typeface="Calibri"/>
              </a:endParaRPr>
            </a:p>
            <a:p>
              <a:pPr marL="628650" lvl="2" indent="-171450">
                <a:buClr>
                  <a:srgbClr val="FF0000"/>
                </a:buClr>
                <a:buFont typeface="Wingdings" charset="2"/>
                <a:buChar char="§"/>
              </a:pPr>
              <a:r>
                <a:rPr lang="en-US" sz="1200" dirty="0" smtClean="0">
                  <a:latin typeface="Calibri"/>
                  <a:cs typeface="Calibri"/>
                </a:rPr>
                <a:t>CNumerics</a:t>
              </a:r>
              <a:r>
                <a:rPr lang="en-US" sz="1200" dirty="0">
                  <a:latin typeface="Calibri"/>
                  <a:cs typeface="Calibri"/>
                </a:rPr>
                <a:t>:</a:t>
              </a:r>
              <a:r>
                <a:rPr lang="en-US" sz="1200" dirty="0" smtClean="0">
                  <a:latin typeface="Calibri"/>
                  <a:cs typeface="Calibri"/>
                </a:rPr>
                <a:t>: Avg_Grad/etc.</a:t>
              </a:r>
              <a:endParaRPr lang="en-US" sz="1200" dirty="0">
                <a:latin typeface="Calibri"/>
                <a:cs typeface="Calibri"/>
              </a:endParaRPr>
            </a:p>
            <a:p>
              <a:pPr marL="171450" lvl="1" indent="-171450">
                <a:buFont typeface="Arial"/>
                <a:buChar char="•"/>
              </a:pPr>
              <a:r>
                <a:rPr lang="en-US" sz="1200" dirty="0" smtClean="0">
                  <a:latin typeface="Calibri"/>
                  <a:cs typeface="Calibri"/>
                </a:rPr>
                <a:t>Source Terms, </a:t>
              </a:r>
              <a:r>
                <a:rPr lang="en-US" sz="1200" dirty="0">
                  <a:latin typeface="Calibri"/>
                  <a:cs typeface="Calibri"/>
                </a:rPr>
                <a:t>Jacobian</a:t>
              </a:r>
              <a:endParaRPr lang="en-US" sz="1200" dirty="0" smtClean="0">
                <a:latin typeface="Calibri"/>
                <a:cs typeface="Calibri"/>
              </a:endParaRPr>
            </a:p>
            <a:p>
              <a:pPr marL="628650" lvl="2" indent="-171450">
                <a:buClr>
                  <a:srgbClr val="FF0000"/>
                </a:buClr>
                <a:buFont typeface="Wingdings" charset="2"/>
                <a:buChar char="§"/>
              </a:pPr>
              <a:r>
                <a:rPr lang="en-US" sz="1200" dirty="0" smtClean="0">
                  <a:latin typeface="Calibri"/>
                  <a:cs typeface="Calibri"/>
                </a:rPr>
                <a:t>CNumerics</a:t>
              </a:r>
              <a:r>
                <a:rPr lang="en-US" sz="1200" dirty="0">
                  <a:latin typeface="Calibri"/>
                  <a:cs typeface="Calibri"/>
                </a:rPr>
                <a:t>:: PieceWiseConst</a:t>
              </a:r>
              <a:r>
                <a:rPr lang="en-US" sz="1200" dirty="0" smtClean="0">
                  <a:latin typeface="Calibri"/>
                  <a:cs typeface="Calibri"/>
                </a:rPr>
                <a:t>.</a:t>
              </a:r>
            </a:p>
            <a:p>
              <a:pPr marL="628650" lvl="2" indent="-171450">
                <a:buClr>
                  <a:srgbClr val="FF0000"/>
                </a:buClr>
                <a:buFont typeface="Wingdings" charset="2"/>
                <a:buChar char="§"/>
              </a:pPr>
              <a:endParaRPr lang="en-US" sz="1200" dirty="0" smtClean="0">
                <a:latin typeface="Calibri"/>
                <a:cs typeface="Calibri"/>
              </a:endParaRPr>
            </a:p>
            <a:p>
              <a:r>
                <a:rPr lang="en-US" sz="1200" dirty="0" smtClean="0">
                  <a:latin typeface="Calibri"/>
                  <a:cs typeface="Calibri"/>
                </a:rPr>
                <a:t>Temporal Discretization</a:t>
              </a:r>
              <a:endParaRPr lang="en-US" sz="1200" dirty="0">
                <a:latin typeface="Calibri"/>
                <a:cs typeface="Calibri"/>
              </a:endParaRPr>
            </a:p>
            <a:p>
              <a:pPr marL="171450" indent="-171450">
                <a:buFont typeface="Arial"/>
                <a:buChar char="•"/>
              </a:pPr>
              <a:r>
                <a:rPr lang="en-US" sz="1200" dirty="0" smtClean="0">
                  <a:latin typeface="Calibri"/>
                  <a:cs typeface="Calibri"/>
                </a:rPr>
                <a:t>Implicit </a:t>
              </a:r>
              <a:r>
                <a:rPr lang="en-US" sz="1200" dirty="0">
                  <a:latin typeface="Calibri"/>
                  <a:cs typeface="Calibri"/>
                </a:rPr>
                <a:t>Time </a:t>
              </a:r>
              <a:r>
                <a:rPr lang="en-US" sz="1200" dirty="0" smtClean="0">
                  <a:latin typeface="Calibri"/>
                  <a:cs typeface="Calibri"/>
                </a:rPr>
                <a:t>Integration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200" dirty="0">
                  <a:latin typeface="Calibri"/>
                  <a:cs typeface="Calibri"/>
                </a:rPr>
                <a:t>Explicit Euler/ </a:t>
              </a:r>
              <a:r>
                <a:rPr lang="en-US" sz="1200" dirty="0" err="1">
                  <a:latin typeface="Calibri"/>
                  <a:cs typeface="Calibri"/>
                </a:rPr>
                <a:t>Runge-Kutta</a:t>
              </a:r>
              <a:r>
                <a:rPr lang="en-US" sz="1200" dirty="0">
                  <a:latin typeface="Calibri"/>
                  <a:cs typeface="Calibri"/>
                </a:rPr>
                <a:t> 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200" dirty="0" smtClean="0">
                  <a:latin typeface="Calibri"/>
                  <a:cs typeface="Calibri"/>
                </a:rPr>
                <a:t>Dual Time</a:t>
              </a:r>
              <a:endParaRPr lang="en-US" sz="1200" dirty="0">
                <a:latin typeface="Calibri"/>
                <a:cs typeface="Calibri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50093" y="3788226"/>
              <a:ext cx="2350555" cy="270843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Calibri"/>
                  <a:cs typeface="Calibri"/>
                </a:rPr>
                <a:t>Solve Linear System</a:t>
              </a:r>
            </a:p>
            <a:p>
              <a:pPr algn="ctr"/>
              <a:r>
                <a:rPr lang="en-US" sz="1200" b="1" dirty="0">
                  <a:solidFill>
                    <a:srgbClr val="800000"/>
                  </a:solidFill>
                  <a:latin typeface="Calibri"/>
                  <a:cs typeface="Calibri"/>
                </a:rPr>
                <a:t>Class: </a:t>
              </a:r>
              <a:r>
                <a:rPr lang="en-US" sz="1200" b="1" dirty="0" smtClean="0">
                  <a:solidFill>
                    <a:srgbClr val="800000"/>
                  </a:solidFill>
                  <a:latin typeface="Calibri"/>
                  <a:cs typeface="Calibri"/>
                </a:rPr>
                <a:t>CSparseMatrix</a:t>
              </a:r>
              <a:endParaRPr lang="en-US" sz="1200" b="1" dirty="0">
                <a:solidFill>
                  <a:srgbClr val="800000"/>
                </a:solidFill>
                <a:latin typeface="Calibri"/>
                <a:cs typeface="Calibri"/>
              </a:endParaRPr>
            </a:p>
            <a:p>
              <a:pPr marL="171450" indent="-171450">
                <a:buFont typeface="Arial"/>
                <a:buChar char="•"/>
              </a:pPr>
              <a:r>
                <a:rPr lang="en-US" sz="1200" dirty="0" smtClean="0">
                  <a:latin typeface="Calibri"/>
                  <a:cs typeface="Calibri"/>
                </a:rPr>
                <a:t>Linear solvers</a:t>
              </a:r>
            </a:p>
            <a:p>
              <a:pPr marL="628650" lvl="1" indent="-171450">
                <a:buClr>
                  <a:srgbClr val="FF0000"/>
                </a:buClr>
                <a:buFont typeface="Wingdings" charset="2"/>
                <a:buChar char="§"/>
              </a:pPr>
              <a:r>
                <a:rPr lang="en-US" sz="1200" dirty="0" err="1" smtClean="0">
                  <a:latin typeface="Calibri"/>
                  <a:cs typeface="Calibri"/>
                </a:rPr>
                <a:t>BiCSTAB</a:t>
              </a:r>
              <a:endParaRPr lang="en-US" sz="1200" dirty="0" smtClean="0">
                <a:latin typeface="Calibri"/>
                <a:cs typeface="Calibri"/>
              </a:endParaRPr>
            </a:p>
            <a:p>
              <a:pPr marL="628650" lvl="1" indent="-171450">
                <a:buClr>
                  <a:srgbClr val="FF0000"/>
                </a:buClr>
                <a:buFont typeface="Wingdings" charset="2"/>
                <a:buChar char="§"/>
              </a:pPr>
              <a:r>
                <a:rPr lang="en-US" sz="1200" dirty="0">
                  <a:latin typeface="Calibri"/>
                  <a:cs typeface="Calibri"/>
                </a:rPr>
                <a:t>GMRES</a:t>
              </a:r>
            </a:p>
            <a:p>
              <a:pPr marL="171450" indent="-171450">
                <a:buFont typeface="Arial"/>
                <a:buChar char="•"/>
              </a:pPr>
              <a:endParaRPr lang="en-US" sz="1200" dirty="0" smtClean="0">
                <a:latin typeface="Calibri"/>
                <a:cs typeface="Calibri"/>
              </a:endParaRPr>
            </a:p>
            <a:p>
              <a:pPr marL="171450" indent="-171450">
                <a:buFont typeface="Arial"/>
                <a:buChar char="•"/>
              </a:pPr>
              <a:r>
                <a:rPr lang="en-US" sz="1200" dirty="0" smtClean="0">
                  <a:latin typeface="Calibri"/>
                  <a:cs typeface="Calibri"/>
                </a:rPr>
                <a:t>Preconditioners</a:t>
              </a:r>
            </a:p>
            <a:p>
              <a:pPr marL="628650" lvl="1" indent="-171450">
                <a:buClr>
                  <a:srgbClr val="FF0000"/>
                </a:buClr>
                <a:buFont typeface="Wingdings" charset="2"/>
                <a:buChar char="§"/>
              </a:pPr>
              <a:r>
                <a:rPr lang="en-US" sz="1200" dirty="0" smtClean="0">
                  <a:latin typeface="Calibri"/>
                  <a:cs typeface="Calibri"/>
                </a:rPr>
                <a:t>Linelet</a:t>
              </a:r>
            </a:p>
            <a:p>
              <a:pPr marL="628650" lvl="1" indent="-171450">
                <a:buClr>
                  <a:srgbClr val="FF0000"/>
                </a:buClr>
                <a:buFont typeface="Wingdings" charset="2"/>
                <a:buChar char="§"/>
              </a:pPr>
              <a:r>
                <a:rPr lang="en-US" sz="1200" dirty="0" smtClean="0">
                  <a:latin typeface="Calibri"/>
                  <a:cs typeface="Calibri"/>
                </a:rPr>
                <a:t>LU-SGS</a:t>
              </a:r>
            </a:p>
            <a:p>
              <a:pPr marL="628650" lvl="1" indent="-171450">
                <a:buClr>
                  <a:srgbClr val="FF0000"/>
                </a:buClr>
                <a:buFont typeface="Wingdings" charset="2"/>
                <a:buChar char="§"/>
              </a:pPr>
              <a:r>
                <a:rPr lang="en-US" sz="1200" dirty="0" smtClean="0">
                  <a:latin typeface="Calibri"/>
                  <a:cs typeface="Calibri"/>
                </a:rPr>
                <a:t>Low Mach number</a:t>
              </a:r>
            </a:p>
            <a:p>
              <a:pPr marL="171450" indent="-171450">
                <a:buFont typeface="Arial"/>
                <a:buChar char="•"/>
              </a:pPr>
              <a:endParaRPr lang="en-US" sz="1200" dirty="0" smtClean="0">
                <a:latin typeface="Calibri"/>
                <a:cs typeface="Calibri"/>
              </a:endParaRPr>
            </a:p>
            <a:p>
              <a:pPr marL="171450" indent="-171450">
                <a:buFont typeface="Arial"/>
                <a:buChar char="•"/>
              </a:pPr>
              <a:r>
                <a:rPr lang="en-US" sz="1200" dirty="0" smtClean="0">
                  <a:latin typeface="Calibri"/>
                  <a:cs typeface="Calibri"/>
                </a:rPr>
                <a:t>Update solution vector</a:t>
              </a:r>
            </a:p>
            <a:p>
              <a:pPr marL="171450" indent="-171450">
                <a:buFont typeface="Arial"/>
                <a:buChar char="•"/>
              </a:pPr>
              <a:endParaRPr lang="en-US" sz="1200" dirty="0">
                <a:latin typeface="Calibri"/>
                <a:cs typeface="Calibri"/>
              </a:endParaRPr>
            </a:p>
            <a:p>
              <a:pPr marL="171450" indent="-171450">
                <a:buFont typeface="Arial"/>
                <a:buChar char="•"/>
              </a:pPr>
              <a:endParaRPr lang="en-US" sz="1200" dirty="0" smtClean="0">
                <a:latin typeface="Calibri"/>
                <a:cs typeface="Calibri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7101" y="3799182"/>
              <a:ext cx="2743200" cy="270843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Calibri"/>
                  <a:cs typeface="Calibri"/>
                </a:rPr>
                <a:t>Store Flow Variables</a:t>
              </a:r>
            </a:p>
            <a:p>
              <a:pPr marL="0" lvl="1" algn="ctr"/>
              <a:r>
                <a:rPr lang="en-US" sz="1200" b="1" dirty="0">
                  <a:solidFill>
                    <a:srgbClr val="800000"/>
                  </a:solidFill>
                  <a:latin typeface="Calibri"/>
                  <a:cs typeface="Calibri"/>
                </a:rPr>
                <a:t>Class: </a:t>
              </a:r>
              <a:r>
                <a:rPr lang="en-US" sz="1200" b="1" dirty="0" smtClean="0">
                  <a:solidFill>
                    <a:srgbClr val="800000"/>
                  </a:solidFill>
                  <a:latin typeface="Calibri"/>
                  <a:cs typeface="Calibri"/>
                </a:rPr>
                <a:t>CVariable</a:t>
              </a:r>
              <a:endParaRPr lang="en-US" sz="1200" b="1" dirty="0">
                <a:solidFill>
                  <a:srgbClr val="800000"/>
                </a:solidFill>
                <a:latin typeface="Calibri"/>
                <a:cs typeface="Calibri"/>
              </a:endParaRPr>
            </a:p>
            <a:p>
              <a:pPr marL="171450" indent="-171450">
                <a:buFont typeface="Arial"/>
                <a:buChar char="•"/>
              </a:pPr>
              <a:r>
                <a:rPr lang="en-US" sz="1200" dirty="0" smtClean="0">
                  <a:latin typeface="Calibri"/>
                  <a:cs typeface="Calibri"/>
                </a:rPr>
                <a:t>Stores variables at every mesh node.</a:t>
              </a:r>
            </a:p>
            <a:p>
              <a:pPr marL="171450" indent="-171450">
                <a:buFont typeface="Arial"/>
                <a:buChar char="•"/>
              </a:pPr>
              <a:endParaRPr lang="en-US" sz="1200" dirty="0" smtClean="0">
                <a:latin typeface="Calibri"/>
                <a:cs typeface="Calibri"/>
              </a:endParaRPr>
            </a:p>
            <a:p>
              <a:pPr marL="171450" indent="-171450">
                <a:buFont typeface="Arial"/>
                <a:buChar char="•"/>
              </a:pPr>
              <a:r>
                <a:rPr lang="en-US" sz="1200" dirty="0" smtClean="0">
                  <a:latin typeface="Calibri"/>
                  <a:cs typeface="Calibri"/>
                </a:rPr>
                <a:t>Declare &amp; store all flow variables</a:t>
              </a:r>
            </a:p>
            <a:p>
              <a:pPr marL="628650" lvl="1" indent="-171450">
                <a:buClr>
                  <a:srgbClr val="FF0000"/>
                </a:buClr>
                <a:buFont typeface="Wingdings" charset="2"/>
                <a:buChar char="§"/>
              </a:pPr>
              <a:r>
                <a:rPr lang="en-US" sz="1200" dirty="0" smtClean="0">
                  <a:latin typeface="Calibri"/>
                  <a:cs typeface="Calibri"/>
                </a:rPr>
                <a:t>CEulerVariable: Density, energy etc.</a:t>
              </a:r>
            </a:p>
            <a:p>
              <a:pPr marL="628650" lvl="1" indent="-171450">
                <a:buClr>
                  <a:srgbClr val="FF0000"/>
                </a:buClr>
                <a:buFont typeface="Wingdings" charset="2"/>
                <a:buChar char="§"/>
              </a:pPr>
              <a:r>
                <a:rPr lang="en-US" sz="1200" dirty="0" smtClean="0">
                  <a:latin typeface="Calibri"/>
                  <a:cs typeface="Calibri"/>
                </a:rPr>
                <a:t>CNSVariable: </a:t>
              </a:r>
              <a:r>
                <a:rPr lang="en-US" sz="1200" dirty="0" err="1" smtClean="0">
                  <a:latin typeface="Calibri"/>
                  <a:cs typeface="Calibri"/>
                </a:rPr>
                <a:t>CEulerVariable</a:t>
              </a:r>
              <a:r>
                <a:rPr lang="en-US" sz="1200" dirty="0" smtClean="0">
                  <a:latin typeface="Calibri"/>
                  <a:cs typeface="Calibri"/>
                </a:rPr>
                <a:t> + Viscosity</a:t>
              </a:r>
            </a:p>
            <a:p>
              <a:pPr marL="628650" lvl="1" indent="-171450">
                <a:buClr>
                  <a:srgbClr val="FF0000"/>
                </a:buClr>
                <a:buFont typeface="Wingdings" charset="2"/>
                <a:buChar char="§"/>
              </a:pPr>
              <a:r>
                <a:rPr lang="en-US" sz="1200" dirty="0" err="1" smtClean="0">
                  <a:latin typeface="Calibri"/>
                  <a:cs typeface="Calibri"/>
                </a:rPr>
                <a:t>CAdjVariable</a:t>
              </a:r>
              <a:r>
                <a:rPr lang="en-US" sz="1200" dirty="0" smtClean="0">
                  <a:latin typeface="Calibri"/>
                  <a:cs typeface="Calibri"/>
                </a:rPr>
                <a:t>: Adjoint variables</a:t>
              </a:r>
            </a:p>
            <a:p>
              <a:pPr marL="628650" lvl="1" indent="-171450">
                <a:buClr>
                  <a:srgbClr val="FF0000"/>
                </a:buClr>
                <a:buFont typeface="Wingdings" charset="2"/>
                <a:buChar char="§"/>
              </a:pPr>
              <a:r>
                <a:rPr lang="en-US" sz="1200" dirty="0" smtClean="0">
                  <a:latin typeface="Calibri"/>
                  <a:cs typeface="Calibri"/>
                </a:rPr>
                <a:t>And others…</a:t>
              </a:r>
            </a:p>
            <a:p>
              <a:pPr marL="628650" lvl="1" indent="-171450">
                <a:buClr>
                  <a:srgbClr val="FF0000"/>
                </a:buClr>
                <a:buFont typeface="Wingdings" charset="2"/>
                <a:buChar char="§"/>
              </a:pPr>
              <a:endParaRPr lang="en-US" sz="1200" dirty="0">
                <a:latin typeface="Calibri"/>
                <a:cs typeface="Calibri"/>
              </a:endParaRPr>
            </a:p>
            <a:p>
              <a:pPr marL="628650" lvl="1" indent="-171450">
                <a:buClr>
                  <a:srgbClr val="FF0000"/>
                </a:buClr>
                <a:buFont typeface="Wingdings" charset="2"/>
                <a:buChar char="§"/>
              </a:pPr>
              <a:endParaRPr lang="en-US" sz="1200" dirty="0" smtClean="0">
                <a:latin typeface="Calibri"/>
                <a:cs typeface="Calibri"/>
              </a:endParaRPr>
            </a:p>
            <a:p>
              <a:pPr marL="628650" lvl="1" indent="-171450">
                <a:buClr>
                  <a:srgbClr val="FF0000"/>
                </a:buClr>
                <a:buFont typeface="Wingdings" charset="2"/>
                <a:buChar char="§"/>
              </a:pPr>
              <a:endParaRPr lang="en-US" sz="1200" dirty="0" smtClean="0">
                <a:latin typeface="Calibri"/>
                <a:cs typeface="Calibri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981180" y="3233961"/>
              <a:ext cx="5212754" cy="424407"/>
              <a:chOff x="1981180" y="3233961"/>
              <a:chExt cx="5212754" cy="424407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1981180" y="3449869"/>
                <a:ext cx="0" cy="208499"/>
                <a:chOff x="2040467" y="2103534"/>
                <a:chExt cx="0" cy="531707"/>
              </a:xfrm>
            </p:grpSpPr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040467" y="2103534"/>
                  <a:ext cx="0" cy="51266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>
                  <a:off x="2040467" y="2526358"/>
                  <a:ext cx="0" cy="108883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stealth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Arrow Connector 28"/>
              <p:cNvCxnSpPr/>
              <p:nvPr/>
            </p:nvCxnSpPr>
            <p:spPr>
              <a:xfrm>
                <a:off x="4671642" y="3233961"/>
                <a:ext cx="6039" cy="22492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stealth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>
                <a:off x="7193934" y="3449869"/>
                <a:ext cx="0" cy="208499"/>
                <a:chOff x="2040467" y="2103534"/>
                <a:chExt cx="0" cy="531707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2040467" y="2103534"/>
                  <a:ext cx="0" cy="51266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2040467" y="2526358"/>
                  <a:ext cx="0" cy="108883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stealth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>
              <a:xfrm>
                <a:off x="1981180" y="3449869"/>
                <a:ext cx="5212754" cy="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Rectangle 35"/>
          <p:cNvSpPr/>
          <p:nvPr/>
        </p:nvSpPr>
        <p:spPr bwMode="auto">
          <a:xfrm>
            <a:off x="511400" y="3745680"/>
            <a:ext cx="2743200" cy="2709852"/>
          </a:xfrm>
          <a:prstGeom prst="rect">
            <a:avLst/>
          </a:prstGeom>
          <a:noFill/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3572100" y="3720280"/>
            <a:ext cx="2743200" cy="2701849"/>
          </a:xfrm>
          <a:prstGeom prst="rect">
            <a:avLst/>
          </a:prstGeom>
          <a:noFill/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632800" y="3712332"/>
            <a:ext cx="2339548" cy="2743200"/>
          </a:xfrm>
          <a:prstGeom prst="rect">
            <a:avLst/>
          </a:prstGeom>
          <a:noFill/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3911497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 animBg="1"/>
      <p:bldP spid="37" grpId="1" animBg="1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5615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FFFFFF"/>
                </a:solidFill>
              </a:rPr>
              <a:t>Optimal Shape Design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4294967295"/>
          </p:nvPr>
        </p:nvSpPr>
        <p:spPr>
          <a:xfrm>
            <a:off x="8885238" y="106363"/>
            <a:ext cx="258762" cy="4556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5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15</a:t>
            </a:fld>
            <a:endParaRPr sz="2500">
              <a:solidFill>
                <a:srgbClr val="FFFFFF"/>
              </a:solidFill>
            </a:endParaRPr>
          </a:p>
        </p:txBody>
      </p:sp>
      <p:sp>
        <p:nvSpPr>
          <p:cNvPr id="6" name="Título 5"/>
          <p:cNvSpPr txBox="1">
            <a:spLocks/>
          </p:cNvSpPr>
          <p:nvPr/>
        </p:nvSpPr>
        <p:spPr bwMode="auto">
          <a:xfrm>
            <a:off x="948776" y="131996"/>
            <a:ext cx="7707862" cy="65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 smtClean="0"/>
              <a:t>Why SU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Verification and Validation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1444" y="941849"/>
            <a:ext cx="8160761" cy="524229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/>
              <a:buChar char="•"/>
              <a:defRPr kern="1200" spc="2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687388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030287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374775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sz="1800" b="1" dirty="0" smtClean="0"/>
              <a:t>Verification and Validation </a:t>
            </a:r>
            <a:r>
              <a:rPr lang="en-US" sz="1800" dirty="0" smtClean="0"/>
              <a:t>is critical. It should address </a:t>
            </a:r>
            <a:r>
              <a:rPr lang="en-US" sz="1800" b="1" dirty="0" smtClean="0"/>
              <a:t>the consistency of the numerical methods</a:t>
            </a:r>
            <a:r>
              <a:rPr lang="en-US" sz="1800" dirty="0" smtClean="0"/>
              <a:t>, a solid </a:t>
            </a:r>
            <a:r>
              <a:rPr lang="en-US" sz="1800" b="1" dirty="0" smtClean="0"/>
              <a:t>accuracy </a:t>
            </a:r>
            <a:r>
              <a:rPr lang="en-US" sz="1800" dirty="0" smtClean="0"/>
              <a:t>assessment for different critical application cases, and </a:t>
            </a:r>
            <a:r>
              <a:rPr lang="en-US" sz="1800" b="1" dirty="0" smtClean="0"/>
              <a:t>sensitivity studies</a:t>
            </a:r>
            <a:r>
              <a:rPr lang="en-US" sz="1800" dirty="0" smtClean="0"/>
              <a:t> with respect to parameters.</a:t>
            </a:r>
          </a:p>
          <a:p>
            <a:pPr marL="0" indent="0">
              <a:lnSpc>
                <a:spcPct val="110000"/>
              </a:lnSpc>
              <a:buFont typeface="Arial"/>
              <a:buNone/>
            </a:pPr>
            <a:endParaRPr lang="en-US" sz="1800" dirty="0" smtClean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1800" b="1" dirty="0" smtClean="0"/>
              <a:t>Unit/Test problems: </a:t>
            </a:r>
            <a:r>
              <a:rPr lang="en-US" sz="1800" dirty="0" smtClean="0"/>
              <a:t>zero pressure gradient flat plate boundary layer, bump in a channel, and unsteady flow around a square cylinder. 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1800" b="1" dirty="0" smtClean="0"/>
              <a:t>Subsonic airfoil geometries: </a:t>
            </a:r>
            <a:r>
              <a:rPr lang="en-US" sz="1800" dirty="0" smtClean="0"/>
              <a:t>NACA 0012 with attached flow, NACA 4412 with a recirculation bubble, and the McDonnell-Douglas 30P30N three-element high-lift configuration. 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1800" b="1" dirty="0" smtClean="0"/>
              <a:t>Subsonic wing and rotorcraft configurations: </a:t>
            </a:r>
            <a:r>
              <a:rPr lang="en-US" sz="1800" dirty="0" smtClean="0"/>
              <a:t>delta wing at a high angle of attack, and the </a:t>
            </a:r>
            <a:r>
              <a:rPr lang="en-US" sz="1800" dirty="0" err="1" smtClean="0"/>
              <a:t>Caradonna</a:t>
            </a:r>
            <a:r>
              <a:rPr lang="en-US" sz="1800" dirty="0" smtClean="0"/>
              <a:t> &amp; Tung rotor. 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1800" b="1" dirty="0" smtClean="0"/>
              <a:t>Transonic airfoil geometries: </a:t>
            </a:r>
            <a:r>
              <a:rPr lang="en-US" sz="1800" dirty="0" smtClean="0"/>
              <a:t>NACA 0012 with attached flow after a shock, RAE 2822 with flow separation. 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1800" b="1" dirty="0" smtClean="0"/>
              <a:t>Transonic wing and full aircraft configurations: </a:t>
            </a:r>
            <a:r>
              <a:rPr lang="en-US" sz="1800" dirty="0" smtClean="0"/>
              <a:t>ONERA M6, and the DLR F6 model. </a:t>
            </a:r>
            <a:endParaRPr lang="en-US" sz="1800" dirty="0"/>
          </a:p>
        </p:txBody>
      </p:sp>
      <p:sp>
        <p:nvSpPr>
          <p:cNvPr id="8" name="Rectángulo 15"/>
          <p:cNvSpPr/>
          <p:nvPr/>
        </p:nvSpPr>
        <p:spPr>
          <a:xfrm>
            <a:off x="702541" y="6027623"/>
            <a:ext cx="8145885" cy="415498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50" dirty="0" smtClean="0"/>
              <a:t>2013 SU</a:t>
            </a:r>
            <a:r>
              <a:rPr lang="en-US" sz="1050" baseline="30000" dirty="0" smtClean="0"/>
              <a:t>2</a:t>
            </a:r>
            <a:r>
              <a:rPr lang="en-US" sz="1050" dirty="0" smtClean="0"/>
              <a:t> team, "</a:t>
            </a:r>
            <a:r>
              <a:rPr lang="en-US" sz="1050" dirty="0"/>
              <a:t>Stanford University Unstructured (SU2): Open-source analysis and design technology for turbulent flows", AIAA Paper 2014-0243.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52478461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71982" y="1586891"/>
            <a:ext cx="3885734" cy="386255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1800" b="1" dirty="0" smtClean="0">
                <a:solidFill>
                  <a:srgbClr val="F6C2C2"/>
                </a:solidFill>
                <a:ea typeface="ＭＳ Ｐゴシック" charset="-128"/>
              </a:rPr>
              <a:t>Introduction</a:t>
            </a:r>
          </a:p>
          <a:p>
            <a:pPr>
              <a:defRPr/>
            </a:pPr>
            <a:endParaRPr lang="en-US" sz="1800" b="1" dirty="0">
              <a:solidFill>
                <a:srgbClr val="F6C2C2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rgbClr val="F6C2C2"/>
                </a:solidFill>
                <a:ea typeface="ＭＳ Ｐゴシック" charset="-128"/>
              </a:rPr>
              <a:t>Why SU</a:t>
            </a:r>
            <a:r>
              <a:rPr lang="en-US" sz="1800" b="1" baseline="30000" dirty="0" smtClean="0">
                <a:solidFill>
                  <a:srgbClr val="F6C2C2"/>
                </a:solidFill>
                <a:ea typeface="ＭＳ Ｐゴシック" charset="-128"/>
              </a:rPr>
              <a:t>2</a:t>
            </a:r>
            <a:r>
              <a:rPr lang="en-US" sz="1800" b="1" dirty="0" smtClean="0">
                <a:solidFill>
                  <a:srgbClr val="F6C2C2"/>
                </a:solidFill>
                <a:ea typeface="ＭＳ Ｐゴシック" charset="-128"/>
              </a:rPr>
              <a:t>?</a:t>
            </a:r>
          </a:p>
          <a:p>
            <a:pPr>
              <a:defRPr/>
            </a:pPr>
            <a:endParaRPr lang="en-US" sz="1800" b="1" dirty="0"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chemeClr val="bg2"/>
                </a:solidFill>
                <a:ea typeface="ＭＳ Ｐゴシック" charset="-128"/>
              </a:rPr>
              <a:t>Supersonic aircraft design</a:t>
            </a:r>
          </a:p>
          <a:p>
            <a:pPr>
              <a:defRPr/>
            </a:pPr>
            <a:endParaRPr lang="en-US" sz="1800" b="1" dirty="0">
              <a:solidFill>
                <a:schemeClr val="bg2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Unsteady design</a:t>
            </a:r>
          </a:p>
          <a:p>
            <a:pPr>
              <a:defRPr/>
            </a:pPr>
            <a:endParaRPr lang="en-US" sz="1800" b="1" dirty="0">
              <a:solidFill>
                <a:schemeClr val="bg2">
                  <a:lumMod val="20000"/>
                  <a:lumOff val="80000"/>
                </a:schemeClr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Verification and </a:t>
            </a:r>
            <a:r>
              <a:rPr 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Validation</a:t>
            </a:r>
          </a:p>
          <a:p>
            <a:pPr>
              <a:defRPr/>
            </a:pPr>
            <a:endParaRPr lang="en-US" sz="1800" b="1" dirty="0" smtClean="0">
              <a:solidFill>
                <a:schemeClr val="bg2">
                  <a:lumMod val="20000"/>
                  <a:lumOff val="80000"/>
                </a:schemeClr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Conclusions</a:t>
            </a:r>
            <a:endParaRPr lang="en-US" sz="1800" b="1" dirty="0">
              <a:solidFill>
                <a:schemeClr val="bg2">
                  <a:lumMod val="20000"/>
                  <a:lumOff val="80000"/>
                </a:schemeClr>
              </a:solidFill>
              <a:ea typeface="ＭＳ Ｐゴシック" charset="-128"/>
            </a:endParaRPr>
          </a:p>
          <a:p>
            <a:endParaRPr lang="en-US" sz="18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 descr="N_Plus_2_2012_rendr_E.jpe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4808544" y="1942997"/>
            <a:ext cx="3939791" cy="2956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4811133" y="4908496"/>
            <a:ext cx="13119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| Lockheed Martin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6529315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 advTm="9613">
        <p:fade/>
      </p:transition>
    </mc:Choice>
    <mc:Fallback>
      <p:transition advTm="961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Supersonic aircraft design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Straight forward </a:t>
            </a:r>
            <a:r>
              <a:rPr lang="en-US" sz="2400" dirty="0" smtClean="0"/>
              <a:t>design</a:t>
            </a:r>
            <a:endParaRPr lang="en-US" sz="24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7020844" y="2369337"/>
            <a:ext cx="2055858" cy="336234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600" dirty="0" smtClean="0"/>
              <a:t>Definition of the design variables</a:t>
            </a:r>
          </a:p>
          <a:p>
            <a:pPr lvl="1"/>
            <a:r>
              <a:rPr lang="en-US" sz="1400" dirty="0" smtClean="0"/>
              <a:t>CAD based design variables, Free-Form Deformation, etc.</a:t>
            </a:r>
          </a:p>
          <a:p>
            <a:r>
              <a:rPr lang="en-US" sz="1600" dirty="0" smtClean="0"/>
              <a:t>Definition of the objective function and constraints.</a:t>
            </a:r>
          </a:p>
          <a:p>
            <a:pPr lvl="1"/>
            <a:r>
              <a:rPr lang="en-US" sz="1400" dirty="0" smtClean="0"/>
              <a:t>Minimization of perceived noise, etc.</a:t>
            </a:r>
          </a:p>
          <a:p>
            <a:pPr lvl="1"/>
            <a:r>
              <a:rPr lang="en-US" sz="1400" dirty="0"/>
              <a:t>Aerodynamic, </a:t>
            </a:r>
            <a:r>
              <a:rPr lang="en-US" sz="1400" dirty="0" smtClean="0"/>
              <a:t>geometric, and  stability constraints.</a:t>
            </a:r>
            <a:endParaRPr lang="en-US" sz="2400" dirty="0"/>
          </a:p>
        </p:txBody>
      </p:sp>
      <p:sp>
        <p:nvSpPr>
          <p:cNvPr id="19" name="Content Placeholder 1"/>
          <p:cNvSpPr>
            <a:spLocks noGrp="1"/>
          </p:cNvSpPr>
          <p:nvPr>
            <p:ph idx="4294967295"/>
          </p:nvPr>
        </p:nvSpPr>
        <p:spPr>
          <a:xfrm>
            <a:off x="540001" y="2155324"/>
            <a:ext cx="2241680" cy="37880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400" dirty="0"/>
              <a:t>Aerodynamic shape optimization.</a:t>
            </a:r>
          </a:p>
          <a:p>
            <a:pPr lvl="1"/>
            <a:r>
              <a:rPr lang="en-US" sz="1200" dirty="0"/>
              <a:t>Solve Euler/RANS adjoint problem in complex geometries.</a:t>
            </a:r>
          </a:p>
          <a:p>
            <a:r>
              <a:rPr lang="en-US" sz="1400" dirty="0"/>
              <a:t>Inverse design problem (wave propagation).</a:t>
            </a:r>
          </a:p>
          <a:p>
            <a:pPr lvl="1"/>
            <a:r>
              <a:rPr lang="en-US" sz="1200" dirty="0"/>
              <a:t>Given a pressure signature on the ground, compute the near-field pressure.</a:t>
            </a:r>
          </a:p>
          <a:p>
            <a:pPr lvl="1"/>
            <a:r>
              <a:rPr lang="en-US" sz="1200" dirty="0"/>
              <a:t>Coupling</a:t>
            </a:r>
            <a:r>
              <a:rPr lang="en-US" sz="1200" dirty="0" smtClean="0"/>
              <a:t>.</a:t>
            </a:r>
          </a:p>
          <a:p>
            <a:pPr lvl="1"/>
            <a:endParaRPr lang="en-US" sz="1200" dirty="0"/>
          </a:p>
          <a:p>
            <a:r>
              <a:rPr lang="en-US" sz="1400" dirty="0"/>
              <a:t>Optimization algorithm.</a:t>
            </a:r>
          </a:p>
          <a:p>
            <a:pPr lvl="1"/>
            <a:r>
              <a:rPr lang="en-US" sz="1200" dirty="0"/>
              <a:t>Gradient based, surrogated model, etc.</a:t>
            </a:r>
          </a:p>
        </p:txBody>
      </p:sp>
      <p:sp>
        <p:nvSpPr>
          <p:cNvPr id="11" name="Left Brace 10"/>
          <p:cNvSpPr/>
          <p:nvPr/>
        </p:nvSpPr>
        <p:spPr bwMode="auto">
          <a:xfrm>
            <a:off x="3113266" y="2646140"/>
            <a:ext cx="122168" cy="70829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2" name="Left Brace 11"/>
          <p:cNvSpPr/>
          <p:nvPr/>
        </p:nvSpPr>
        <p:spPr bwMode="auto">
          <a:xfrm>
            <a:off x="3110993" y="3370713"/>
            <a:ext cx="128016" cy="229583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3" name="Elbow Connector 12"/>
          <p:cNvCxnSpPr/>
          <p:nvPr/>
        </p:nvCxnSpPr>
        <p:spPr bwMode="auto">
          <a:xfrm rot="5400000">
            <a:off x="5510689" y="4001712"/>
            <a:ext cx="1620115" cy="1318788"/>
          </a:xfrm>
          <a:prstGeom prst="bentConnector3">
            <a:avLst>
              <a:gd name="adj1" fmla="val 8015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Elbow Connector 13"/>
          <p:cNvCxnSpPr/>
          <p:nvPr/>
        </p:nvCxnSpPr>
        <p:spPr bwMode="auto">
          <a:xfrm rot="10800000">
            <a:off x="5042662" y="2792684"/>
            <a:ext cx="1921198" cy="1001376"/>
          </a:xfrm>
          <a:prstGeom prst="bentConnector3">
            <a:avLst>
              <a:gd name="adj1" fmla="val 2203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Elbow Connector 14"/>
          <p:cNvCxnSpPr/>
          <p:nvPr/>
        </p:nvCxnSpPr>
        <p:spPr bwMode="auto">
          <a:xfrm rot="10800000" flipV="1">
            <a:off x="5034522" y="2540301"/>
            <a:ext cx="1872359" cy="130263"/>
          </a:xfrm>
          <a:prstGeom prst="bentConnector3">
            <a:avLst>
              <a:gd name="adj1" fmla="val 2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Elbow Connector 15"/>
          <p:cNvCxnSpPr/>
          <p:nvPr/>
        </p:nvCxnSpPr>
        <p:spPr bwMode="auto">
          <a:xfrm rot="16200000" flipH="1">
            <a:off x="2556723" y="4019017"/>
            <a:ext cx="716432" cy="266517"/>
          </a:xfrm>
          <a:prstGeom prst="bentConnector3">
            <a:avLst>
              <a:gd name="adj1" fmla="val 10105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Elbow Connector 35"/>
          <p:cNvCxnSpPr/>
          <p:nvPr/>
        </p:nvCxnSpPr>
        <p:spPr bwMode="auto">
          <a:xfrm>
            <a:off x="2160462" y="2540300"/>
            <a:ext cx="895878" cy="455916"/>
          </a:xfrm>
          <a:prstGeom prst="bentConnector3">
            <a:avLst>
              <a:gd name="adj1" fmla="val 846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7" name="Picture 16"/>
          <p:cNvPicPr>
            <a:picLocks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/>
        </p:blipFill>
        <p:spPr>
          <a:xfrm>
            <a:off x="3227289" y="2515882"/>
            <a:ext cx="4493649" cy="34274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92417" y="5804952"/>
            <a:ext cx="21328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Image | Multidisciplinary optimization with applications to sonic-boom minimization by J. J. Alonso and M. R. </a:t>
            </a:r>
            <a:r>
              <a:rPr lang="en-US" sz="800" dirty="0" err="1" smtClean="0"/>
              <a:t>Colonno</a:t>
            </a:r>
            <a:endParaRPr lang="en-US" sz="800" dirty="0"/>
          </a:p>
        </p:txBody>
      </p:sp>
      <p:sp>
        <p:nvSpPr>
          <p:cNvPr id="3" name="Rectangle 2"/>
          <p:cNvSpPr/>
          <p:nvPr/>
        </p:nvSpPr>
        <p:spPr>
          <a:xfrm>
            <a:off x="540000" y="1312650"/>
            <a:ext cx="8440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sz="1800" dirty="0">
                <a:solidFill>
                  <a:srgbClr val="000000"/>
                </a:solidFill>
                <a:cs typeface="Calibri"/>
              </a:rPr>
              <a:t>Our ability to fly at supersonic speeds over land in civil aircraft depends on our ability to reduce the perceived loudness of the sonic boom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33966627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 advTm="55775">
        <p:fade/>
      </p:transition>
    </mc:Choice>
    <mc:Fallback>
      <p:transition advTm="557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Supersonic aircraft 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Equivalent Area </a:t>
            </a:r>
            <a:r>
              <a:rPr lang="en-US" dirty="0"/>
              <a:t>design approach</a:t>
            </a:r>
            <a:endParaRPr lang="en-US" sz="2400" dirty="0"/>
          </a:p>
        </p:txBody>
      </p:sp>
      <p:pic>
        <p:nvPicPr>
          <p:cNvPr id="18434" name="Picture 7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>
          <a:xfrm>
            <a:off x="1179513" y="1757363"/>
            <a:ext cx="6565900" cy="42164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1354138" y="1604963"/>
            <a:ext cx="2514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4749800" y="5397500"/>
            <a:ext cx="2795588" cy="725488"/>
            <a:chOff x="4749800" y="5029200"/>
            <a:chExt cx="2795588" cy="726280"/>
          </a:xfrm>
        </p:grpSpPr>
        <p:sp>
          <p:nvSpPr>
            <p:cNvPr id="22" name="Rectangle 21"/>
            <p:cNvSpPr/>
            <p:nvPr/>
          </p:nvSpPr>
          <p:spPr>
            <a:xfrm>
              <a:off x="4749800" y="5029200"/>
              <a:ext cx="1600200" cy="340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Arial" pitchFamily="-84" charset="0"/>
                <a:cs typeface="Arial" pitchFamily="-8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67400" y="5404259"/>
              <a:ext cx="1600200" cy="340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Arial" pitchFamily="-84" charset="0"/>
                <a:cs typeface="Arial" pitchFamily="-84" charset="0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4765675" y="5059396"/>
              <a:ext cx="2779713" cy="696084"/>
            </a:xfrm>
            <a:custGeom>
              <a:avLst/>
              <a:gdLst>
                <a:gd name="connsiteX0" fmla="*/ 0 w 2867025"/>
                <a:gd name="connsiteY0" fmla="*/ 330994 h 669132"/>
                <a:gd name="connsiteX1" fmla="*/ 2381 w 2867025"/>
                <a:gd name="connsiteY1" fmla="*/ 178594 h 669132"/>
                <a:gd name="connsiteX2" fmla="*/ 95250 w 2867025"/>
                <a:gd name="connsiteY2" fmla="*/ 247650 h 669132"/>
                <a:gd name="connsiteX3" fmla="*/ 152400 w 2867025"/>
                <a:gd name="connsiteY3" fmla="*/ 126207 h 669132"/>
                <a:gd name="connsiteX4" fmla="*/ 254794 w 2867025"/>
                <a:gd name="connsiteY4" fmla="*/ 190500 h 669132"/>
                <a:gd name="connsiteX5" fmla="*/ 295275 w 2867025"/>
                <a:gd name="connsiteY5" fmla="*/ 9525 h 669132"/>
                <a:gd name="connsiteX6" fmla="*/ 385763 w 2867025"/>
                <a:gd name="connsiteY6" fmla="*/ 121444 h 669132"/>
                <a:gd name="connsiteX7" fmla="*/ 664369 w 2867025"/>
                <a:gd name="connsiteY7" fmla="*/ 0 h 669132"/>
                <a:gd name="connsiteX8" fmla="*/ 2185988 w 2867025"/>
                <a:gd name="connsiteY8" fmla="*/ 619125 h 669132"/>
                <a:gd name="connsiteX9" fmla="*/ 2264569 w 2867025"/>
                <a:gd name="connsiteY9" fmla="*/ 521494 h 669132"/>
                <a:gd name="connsiteX10" fmla="*/ 2419350 w 2867025"/>
                <a:gd name="connsiteY10" fmla="*/ 669132 h 669132"/>
                <a:gd name="connsiteX11" fmla="*/ 2514600 w 2867025"/>
                <a:gd name="connsiteY11" fmla="*/ 528638 h 669132"/>
                <a:gd name="connsiteX12" fmla="*/ 2671763 w 2867025"/>
                <a:gd name="connsiteY12" fmla="*/ 642938 h 669132"/>
                <a:gd name="connsiteX13" fmla="*/ 2867025 w 2867025"/>
                <a:gd name="connsiteY13" fmla="*/ 321469 h 669132"/>
                <a:gd name="connsiteX0" fmla="*/ 0 w 2867025"/>
                <a:gd name="connsiteY0" fmla="*/ 330994 h 669132"/>
                <a:gd name="connsiteX1" fmla="*/ 2381 w 2867025"/>
                <a:gd name="connsiteY1" fmla="*/ 178594 h 669132"/>
                <a:gd name="connsiteX2" fmla="*/ 95250 w 2867025"/>
                <a:gd name="connsiteY2" fmla="*/ 247650 h 669132"/>
                <a:gd name="connsiteX3" fmla="*/ 152400 w 2867025"/>
                <a:gd name="connsiteY3" fmla="*/ 126207 h 669132"/>
                <a:gd name="connsiteX4" fmla="*/ 254794 w 2867025"/>
                <a:gd name="connsiteY4" fmla="*/ 190500 h 669132"/>
                <a:gd name="connsiteX5" fmla="*/ 295275 w 2867025"/>
                <a:gd name="connsiteY5" fmla="*/ 9525 h 669132"/>
                <a:gd name="connsiteX6" fmla="*/ 664369 w 2867025"/>
                <a:gd name="connsiteY6" fmla="*/ 0 h 669132"/>
                <a:gd name="connsiteX7" fmla="*/ 2185988 w 2867025"/>
                <a:gd name="connsiteY7" fmla="*/ 619125 h 669132"/>
                <a:gd name="connsiteX8" fmla="*/ 2264569 w 2867025"/>
                <a:gd name="connsiteY8" fmla="*/ 521494 h 669132"/>
                <a:gd name="connsiteX9" fmla="*/ 2419350 w 2867025"/>
                <a:gd name="connsiteY9" fmla="*/ 669132 h 669132"/>
                <a:gd name="connsiteX10" fmla="*/ 2514600 w 2867025"/>
                <a:gd name="connsiteY10" fmla="*/ 528638 h 669132"/>
                <a:gd name="connsiteX11" fmla="*/ 2671763 w 2867025"/>
                <a:gd name="connsiteY11" fmla="*/ 642938 h 669132"/>
                <a:gd name="connsiteX12" fmla="*/ 2867025 w 2867025"/>
                <a:gd name="connsiteY12" fmla="*/ 321469 h 669132"/>
                <a:gd name="connsiteX0" fmla="*/ 0 w 2867025"/>
                <a:gd name="connsiteY0" fmla="*/ 330994 h 669132"/>
                <a:gd name="connsiteX1" fmla="*/ 2381 w 2867025"/>
                <a:gd name="connsiteY1" fmla="*/ 178594 h 669132"/>
                <a:gd name="connsiteX2" fmla="*/ 95250 w 2867025"/>
                <a:gd name="connsiteY2" fmla="*/ 247650 h 669132"/>
                <a:gd name="connsiteX3" fmla="*/ 152400 w 2867025"/>
                <a:gd name="connsiteY3" fmla="*/ 126207 h 669132"/>
                <a:gd name="connsiteX4" fmla="*/ 295275 w 2867025"/>
                <a:gd name="connsiteY4" fmla="*/ 9525 h 669132"/>
                <a:gd name="connsiteX5" fmla="*/ 664369 w 2867025"/>
                <a:gd name="connsiteY5" fmla="*/ 0 h 669132"/>
                <a:gd name="connsiteX6" fmla="*/ 2185988 w 2867025"/>
                <a:gd name="connsiteY6" fmla="*/ 619125 h 669132"/>
                <a:gd name="connsiteX7" fmla="*/ 2264569 w 2867025"/>
                <a:gd name="connsiteY7" fmla="*/ 521494 h 669132"/>
                <a:gd name="connsiteX8" fmla="*/ 2419350 w 2867025"/>
                <a:gd name="connsiteY8" fmla="*/ 669132 h 669132"/>
                <a:gd name="connsiteX9" fmla="*/ 2514600 w 2867025"/>
                <a:gd name="connsiteY9" fmla="*/ 528638 h 669132"/>
                <a:gd name="connsiteX10" fmla="*/ 2671763 w 2867025"/>
                <a:gd name="connsiteY10" fmla="*/ 642938 h 669132"/>
                <a:gd name="connsiteX11" fmla="*/ 2867025 w 2867025"/>
                <a:gd name="connsiteY11" fmla="*/ 321469 h 669132"/>
                <a:gd name="connsiteX0" fmla="*/ 0 w 2867025"/>
                <a:gd name="connsiteY0" fmla="*/ 330994 h 669132"/>
                <a:gd name="connsiteX1" fmla="*/ 2381 w 2867025"/>
                <a:gd name="connsiteY1" fmla="*/ 178594 h 669132"/>
                <a:gd name="connsiteX2" fmla="*/ 95250 w 2867025"/>
                <a:gd name="connsiteY2" fmla="*/ 247650 h 669132"/>
                <a:gd name="connsiteX3" fmla="*/ 152400 w 2867025"/>
                <a:gd name="connsiteY3" fmla="*/ 126207 h 669132"/>
                <a:gd name="connsiteX4" fmla="*/ 664369 w 2867025"/>
                <a:gd name="connsiteY4" fmla="*/ 0 h 669132"/>
                <a:gd name="connsiteX5" fmla="*/ 2185988 w 2867025"/>
                <a:gd name="connsiteY5" fmla="*/ 619125 h 669132"/>
                <a:gd name="connsiteX6" fmla="*/ 2264569 w 2867025"/>
                <a:gd name="connsiteY6" fmla="*/ 521494 h 669132"/>
                <a:gd name="connsiteX7" fmla="*/ 2419350 w 2867025"/>
                <a:gd name="connsiteY7" fmla="*/ 669132 h 669132"/>
                <a:gd name="connsiteX8" fmla="*/ 2514600 w 2867025"/>
                <a:gd name="connsiteY8" fmla="*/ 528638 h 669132"/>
                <a:gd name="connsiteX9" fmla="*/ 2671763 w 2867025"/>
                <a:gd name="connsiteY9" fmla="*/ 642938 h 669132"/>
                <a:gd name="connsiteX10" fmla="*/ 2867025 w 2867025"/>
                <a:gd name="connsiteY10" fmla="*/ 321469 h 669132"/>
                <a:gd name="connsiteX0" fmla="*/ 0 w 2867025"/>
                <a:gd name="connsiteY0" fmla="*/ 330994 h 669132"/>
                <a:gd name="connsiteX1" fmla="*/ 2381 w 2867025"/>
                <a:gd name="connsiteY1" fmla="*/ 178594 h 669132"/>
                <a:gd name="connsiteX2" fmla="*/ 95250 w 2867025"/>
                <a:gd name="connsiteY2" fmla="*/ 247650 h 669132"/>
                <a:gd name="connsiteX3" fmla="*/ 664369 w 2867025"/>
                <a:gd name="connsiteY3" fmla="*/ 0 h 669132"/>
                <a:gd name="connsiteX4" fmla="*/ 2185988 w 2867025"/>
                <a:gd name="connsiteY4" fmla="*/ 619125 h 669132"/>
                <a:gd name="connsiteX5" fmla="*/ 2264569 w 2867025"/>
                <a:gd name="connsiteY5" fmla="*/ 521494 h 669132"/>
                <a:gd name="connsiteX6" fmla="*/ 2419350 w 2867025"/>
                <a:gd name="connsiteY6" fmla="*/ 669132 h 669132"/>
                <a:gd name="connsiteX7" fmla="*/ 2514600 w 2867025"/>
                <a:gd name="connsiteY7" fmla="*/ 528638 h 669132"/>
                <a:gd name="connsiteX8" fmla="*/ 2671763 w 2867025"/>
                <a:gd name="connsiteY8" fmla="*/ 642938 h 669132"/>
                <a:gd name="connsiteX9" fmla="*/ 2867025 w 2867025"/>
                <a:gd name="connsiteY9" fmla="*/ 321469 h 669132"/>
                <a:gd name="connsiteX0" fmla="*/ 0 w 2867025"/>
                <a:gd name="connsiteY0" fmla="*/ 330994 h 669132"/>
                <a:gd name="connsiteX1" fmla="*/ 2381 w 2867025"/>
                <a:gd name="connsiteY1" fmla="*/ 178594 h 669132"/>
                <a:gd name="connsiteX2" fmla="*/ 664369 w 2867025"/>
                <a:gd name="connsiteY2" fmla="*/ 0 h 669132"/>
                <a:gd name="connsiteX3" fmla="*/ 2185988 w 2867025"/>
                <a:gd name="connsiteY3" fmla="*/ 619125 h 669132"/>
                <a:gd name="connsiteX4" fmla="*/ 2264569 w 2867025"/>
                <a:gd name="connsiteY4" fmla="*/ 521494 h 669132"/>
                <a:gd name="connsiteX5" fmla="*/ 2419350 w 2867025"/>
                <a:gd name="connsiteY5" fmla="*/ 669132 h 669132"/>
                <a:gd name="connsiteX6" fmla="*/ 2514600 w 2867025"/>
                <a:gd name="connsiteY6" fmla="*/ 528638 h 669132"/>
                <a:gd name="connsiteX7" fmla="*/ 2671763 w 2867025"/>
                <a:gd name="connsiteY7" fmla="*/ 642938 h 669132"/>
                <a:gd name="connsiteX8" fmla="*/ 2867025 w 2867025"/>
                <a:gd name="connsiteY8" fmla="*/ 321469 h 669132"/>
                <a:gd name="connsiteX0" fmla="*/ 0 w 2867025"/>
                <a:gd name="connsiteY0" fmla="*/ 330994 h 669132"/>
                <a:gd name="connsiteX1" fmla="*/ 2381 w 2867025"/>
                <a:gd name="connsiteY1" fmla="*/ 178594 h 669132"/>
                <a:gd name="connsiteX2" fmla="*/ 664369 w 2867025"/>
                <a:gd name="connsiteY2" fmla="*/ 0 h 669132"/>
                <a:gd name="connsiteX3" fmla="*/ 2185988 w 2867025"/>
                <a:gd name="connsiteY3" fmla="*/ 619125 h 669132"/>
                <a:gd name="connsiteX4" fmla="*/ 2419350 w 2867025"/>
                <a:gd name="connsiteY4" fmla="*/ 669132 h 669132"/>
                <a:gd name="connsiteX5" fmla="*/ 2514600 w 2867025"/>
                <a:gd name="connsiteY5" fmla="*/ 528638 h 669132"/>
                <a:gd name="connsiteX6" fmla="*/ 2671763 w 2867025"/>
                <a:gd name="connsiteY6" fmla="*/ 642938 h 669132"/>
                <a:gd name="connsiteX7" fmla="*/ 2867025 w 2867025"/>
                <a:gd name="connsiteY7" fmla="*/ 321469 h 669132"/>
                <a:gd name="connsiteX0" fmla="*/ 0 w 2867025"/>
                <a:gd name="connsiteY0" fmla="*/ 330994 h 669132"/>
                <a:gd name="connsiteX1" fmla="*/ 2381 w 2867025"/>
                <a:gd name="connsiteY1" fmla="*/ 178594 h 669132"/>
                <a:gd name="connsiteX2" fmla="*/ 664369 w 2867025"/>
                <a:gd name="connsiteY2" fmla="*/ 0 h 669132"/>
                <a:gd name="connsiteX3" fmla="*/ 2185988 w 2867025"/>
                <a:gd name="connsiteY3" fmla="*/ 619125 h 669132"/>
                <a:gd name="connsiteX4" fmla="*/ 2419350 w 2867025"/>
                <a:gd name="connsiteY4" fmla="*/ 669132 h 669132"/>
                <a:gd name="connsiteX5" fmla="*/ 2671763 w 2867025"/>
                <a:gd name="connsiteY5" fmla="*/ 642938 h 669132"/>
                <a:gd name="connsiteX6" fmla="*/ 2867025 w 2867025"/>
                <a:gd name="connsiteY6" fmla="*/ 321469 h 669132"/>
                <a:gd name="connsiteX0" fmla="*/ 0 w 2867025"/>
                <a:gd name="connsiteY0" fmla="*/ 330994 h 642938"/>
                <a:gd name="connsiteX1" fmla="*/ 2381 w 2867025"/>
                <a:gd name="connsiteY1" fmla="*/ 178594 h 642938"/>
                <a:gd name="connsiteX2" fmla="*/ 664369 w 2867025"/>
                <a:gd name="connsiteY2" fmla="*/ 0 h 642938"/>
                <a:gd name="connsiteX3" fmla="*/ 2185988 w 2867025"/>
                <a:gd name="connsiteY3" fmla="*/ 619125 h 642938"/>
                <a:gd name="connsiteX4" fmla="*/ 2671763 w 2867025"/>
                <a:gd name="connsiteY4" fmla="*/ 642938 h 642938"/>
                <a:gd name="connsiteX5" fmla="*/ 2867025 w 2867025"/>
                <a:gd name="connsiteY5" fmla="*/ 321469 h 642938"/>
                <a:gd name="connsiteX0" fmla="*/ 0 w 2778125"/>
                <a:gd name="connsiteY0" fmla="*/ 330994 h 642938"/>
                <a:gd name="connsiteX1" fmla="*/ 2381 w 2778125"/>
                <a:gd name="connsiteY1" fmla="*/ 178594 h 642938"/>
                <a:gd name="connsiteX2" fmla="*/ 664369 w 2778125"/>
                <a:gd name="connsiteY2" fmla="*/ 0 h 642938"/>
                <a:gd name="connsiteX3" fmla="*/ 2185988 w 2778125"/>
                <a:gd name="connsiteY3" fmla="*/ 619125 h 642938"/>
                <a:gd name="connsiteX4" fmla="*/ 2671763 w 2778125"/>
                <a:gd name="connsiteY4" fmla="*/ 642938 h 642938"/>
                <a:gd name="connsiteX5" fmla="*/ 2778125 w 2778125"/>
                <a:gd name="connsiteY5" fmla="*/ 340519 h 642938"/>
                <a:gd name="connsiteX0" fmla="*/ 0 w 2778125"/>
                <a:gd name="connsiteY0" fmla="*/ 330994 h 633413"/>
                <a:gd name="connsiteX1" fmla="*/ 2381 w 2778125"/>
                <a:gd name="connsiteY1" fmla="*/ 178594 h 633413"/>
                <a:gd name="connsiteX2" fmla="*/ 664369 w 2778125"/>
                <a:gd name="connsiteY2" fmla="*/ 0 h 633413"/>
                <a:gd name="connsiteX3" fmla="*/ 2185988 w 2778125"/>
                <a:gd name="connsiteY3" fmla="*/ 619125 h 633413"/>
                <a:gd name="connsiteX4" fmla="*/ 2770188 w 2778125"/>
                <a:gd name="connsiteY4" fmla="*/ 633413 h 633413"/>
                <a:gd name="connsiteX5" fmla="*/ 2778125 w 2778125"/>
                <a:gd name="connsiteY5" fmla="*/ 340519 h 633413"/>
                <a:gd name="connsiteX0" fmla="*/ 0 w 2782888"/>
                <a:gd name="connsiteY0" fmla="*/ 330994 h 623888"/>
                <a:gd name="connsiteX1" fmla="*/ 2381 w 2782888"/>
                <a:gd name="connsiteY1" fmla="*/ 178594 h 623888"/>
                <a:gd name="connsiteX2" fmla="*/ 664369 w 2782888"/>
                <a:gd name="connsiteY2" fmla="*/ 0 h 623888"/>
                <a:gd name="connsiteX3" fmla="*/ 2185988 w 2782888"/>
                <a:gd name="connsiteY3" fmla="*/ 619125 h 623888"/>
                <a:gd name="connsiteX4" fmla="*/ 2782888 w 2782888"/>
                <a:gd name="connsiteY4" fmla="*/ 623888 h 623888"/>
                <a:gd name="connsiteX5" fmla="*/ 2778125 w 2782888"/>
                <a:gd name="connsiteY5" fmla="*/ 340519 h 623888"/>
                <a:gd name="connsiteX0" fmla="*/ 0 w 2782888"/>
                <a:gd name="connsiteY0" fmla="*/ 330994 h 695325"/>
                <a:gd name="connsiteX1" fmla="*/ 2381 w 2782888"/>
                <a:gd name="connsiteY1" fmla="*/ 178594 h 695325"/>
                <a:gd name="connsiteX2" fmla="*/ 664369 w 2782888"/>
                <a:gd name="connsiteY2" fmla="*/ 0 h 695325"/>
                <a:gd name="connsiteX3" fmla="*/ 2312988 w 2782888"/>
                <a:gd name="connsiteY3" fmla="*/ 695325 h 695325"/>
                <a:gd name="connsiteX4" fmla="*/ 2782888 w 2782888"/>
                <a:gd name="connsiteY4" fmla="*/ 623888 h 695325"/>
                <a:gd name="connsiteX5" fmla="*/ 2778125 w 2782888"/>
                <a:gd name="connsiteY5" fmla="*/ 340519 h 695325"/>
                <a:gd name="connsiteX0" fmla="*/ 0 w 2779713"/>
                <a:gd name="connsiteY0" fmla="*/ 330994 h 695325"/>
                <a:gd name="connsiteX1" fmla="*/ 2381 w 2779713"/>
                <a:gd name="connsiteY1" fmla="*/ 178594 h 695325"/>
                <a:gd name="connsiteX2" fmla="*/ 664369 w 2779713"/>
                <a:gd name="connsiteY2" fmla="*/ 0 h 695325"/>
                <a:gd name="connsiteX3" fmla="*/ 2312988 w 2779713"/>
                <a:gd name="connsiteY3" fmla="*/ 695325 h 695325"/>
                <a:gd name="connsiteX4" fmla="*/ 2779713 w 2779713"/>
                <a:gd name="connsiteY4" fmla="*/ 512763 h 695325"/>
                <a:gd name="connsiteX5" fmla="*/ 2778125 w 2779713"/>
                <a:gd name="connsiteY5" fmla="*/ 340519 h 695325"/>
                <a:gd name="connsiteX0" fmla="*/ 0 w 2779713"/>
                <a:gd name="connsiteY0" fmla="*/ 330994 h 695325"/>
                <a:gd name="connsiteX1" fmla="*/ 2381 w 2779713"/>
                <a:gd name="connsiteY1" fmla="*/ 178594 h 695325"/>
                <a:gd name="connsiteX2" fmla="*/ 664369 w 2779713"/>
                <a:gd name="connsiteY2" fmla="*/ 0 h 695325"/>
                <a:gd name="connsiteX3" fmla="*/ 2312988 w 2779713"/>
                <a:gd name="connsiteY3" fmla="*/ 695325 h 695325"/>
                <a:gd name="connsiteX4" fmla="*/ 2779713 w 2779713"/>
                <a:gd name="connsiteY4" fmla="*/ 458788 h 695325"/>
                <a:gd name="connsiteX5" fmla="*/ 2778125 w 2779713"/>
                <a:gd name="connsiteY5" fmla="*/ 340519 h 695325"/>
                <a:gd name="connsiteX0" fmla="*/ 0 w 2779713"/>
                <a:gd name="connsiteY0" fmla="*/ 330994 h 695325"/>
                <a:gd name="connsiteX1" fmla="*/ 2381 w 2779713"/>
                <a:gd name="connsiteY1" fmla="*/ 178594 h 695325"/>
                <a:gd name="connsiteX2" fmla="*/ 664369 w 2779713"/>
                <a:gd name="connsiteY2" fmla="*/ 0 h 695325"/>
                <a:gd name="connsiteX3" fmla="*/ 2312988 w 2779713"/>
                <a:gd name="connsiteY3" fmla="*/ 695325 h 695325"/>
                <a:gd name="connsiteX4" fmla="*/ 2779713 w 2779713"/>
                <a:gd name="connsiteY4" fmla="*/ 458788 h 695325"/>
                <a:gd name="connsiteX5" fmla="*/ 2778125 w 2779713"/>
                <a:gd name="connsiteY5" fmla="*/ 321469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9713" h="695325">
                  <a:moveTo>
                    <a:pt x="0" y="330994"/>
                  </a:moveTo>
                  <a:cubicBezTo>
                    <a:pt x="794" y="280194"/>
                    <a:pt x="1587" y="229394"/>
                    <a:pt x="2381" y="178594"/>
                  </a:cubicBezTo>
                  <a:lnTo>
                    <a:pt x="664369" y="0"/>
                  </a:lnTo>
                  <a:lnTo>
                    <a:pt x="2312988" y="695325"/>
                  </a:lnTo>
                  <a:lnTo>
                    <a:pt x="2779713" y="458788"/>
                  </a:lnTo>
                  <a:cubicBezTo>
                    <a:pt x="2778125" y="364332"/>
                    <a:pt x="2779713" y="415925"/>
                    <a:pt x="2778125" y="321469"/>
                  </a:cubicBezTo>
                </a:path>
              </a:pathLst>
            </a:cu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ea typeface="Arial" pitchFamily="-84" charset="0"/>
                <a:cs typeface="Arial" pitchFamily="-84" charset="0"/>
              </a:endParaRP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1365439" y="1522163"/>
            <a:ext cx="2522623" cy="688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489741" y="5788440"/>
            <a:ext cx="21328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Image | Multidisciplinary optimization with applications to sonic-boom minimization by J. J. Alonso and M. R. </a:t>
            </a:r>
            <a:r>
              <a:rPr lang="en-US" sz="800" dirty="0" err="1" smtClean="0"/>
              <a:t>Colonno</a:t>
            </a:r>
            <a:endParaRPr lang="en-US" sz="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184804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 advTm="39932">
        <p:fade/>
      </p:transition>
    </mc:Choice>
    <mc:Fallback>
      <p:transition advTm="399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Supersonic aircraft design</a:t>
            </a:r>
            <a:br>
              <a:rPr lang="en-US" sz="3200" dirty="0"/>
            </a:br>
            <a:r>
              <a:rPr lang="en-US" sz="2400" dirty="0"/>
              <a:t>Equivalent </a:t>
            </a:r>
            <a:r>
              <a:rPr lang="en-US" sz="2400" dirty="0" smtClean="0"/>
              <a:t>Area objective function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96000" y="1464759"/>
            <a:ext cx="8446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 smtClean="0"/>
              <a:t>The Equiv. Area at a particular location and azimuthal angle is given by</a:t>
            </a:r>
          </a:p>
        </p:txBody>
      </p:sp>
      <p:pic>
        <p:nvPicPr>
          <p:cNvPr id="20" name="Imagen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687440" y="1911075"/>
            <a:ext cx="3873500" cy="546100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4609200" y="1947588"/>
            <a:ext cx="847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where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22" name="Imagen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5512491" y="1899799"/>
            <a:ext cx="1511300" cy="558800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596000" y="2379962"/>
            <a:ext cx="8446614" cy="711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W</a:t>
            </a:r>
            <a:r>
              <a:rPr kumimoji="0" lang="en-US" sz="2000" b="0" i="0" u="none" strike="noStrike" kern="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are interested in the L-2 norm of the difference between the calculated equiv. area and a target at different azimuthal</a:t>
            </a:r>
            <a:r>
              <a:rPr kumimoji="0" lang="en-US" sz="2000" b="0" i="0" u="none" strike="noStrike" kern="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angles</a:t>
            </a:r>
            <a:r>
              <a:rPr kumimoji="0" lang="en-US" sz="2000" b="0" i="0" u="none" strike="noStrike" kern="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endParaRPr kumimoji="0" lang="en-US" sz="2000" b="1" i="0" u="none" strike="noStrike" kern="0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596000" y="3902284"/>
            <a:ext cx="8446614" cy="156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Can we handle this kind of objective function using the standard</a:t>
            </a:r>
            <a:r>
              <a:rPr kumimoji="0" lang="en-US" sz="2000" b="1" i="0" u="none" strike="noStrike" kern="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continuous adjoint formulation? Yes!</a:t>
            </a:r>
            <a:endParaRPr lang="en-US" sz="2000" kern="0" dirty="0"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27" name="Imagen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687440" y="3152559"/>
            <a:ext cx="4013200" cy="685800"/>
          </a:xfrm>
          <a:prstGeom prst="rect">
            <a:avLst/>
          </a:prstGeom>
        </p:spPr>
      </p:pic>
      <p:sp>
        <p:nvSpPr>
          <p:cNvPr id="14" name="Rectángulo 17"/>
          <p:cNvSpPr/>
          <p:nvPr/>
        </p:nvSpPr>
        <p:spPr>
          <a:xfrm>
            <a:off x="596000" y="5509223"/>
            <a:ext cx="8446614" cy="830997"/>
          </a:xfrm>
          <a:prstGeom prst="rect">
            <a:avLst/>
          </a:prstGeom>
          <a:solidFill>
            <a:srgbClr val="FFFFFF">
              <a:alpha val="1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latin typeface="Calibri"/>
                <a:cs typeface="Calibri"/>
              </a:rPr>
              <a:t>F. Palacios, J. J. Alonso, M. </a:t>
            </a:r>
            <a:r>
              <a:rPr lang="en-US" sz="1200" dirty="0" err="1" smtClean="0">
                <a:latin typeface="Calibri"/>
                <a:cs typeface="Calibri"/>
              </a:rPr>
              <a:t>Colonno</a:t>
            </a:r>
            <a:r>
              <a:rPr lang="en-US" sz="1200" dirty="0" smtClean="0">
                <a:latin typeface="Calibri"/>
                <a:cs typeface="Calibri"/>
              </a:rPr>
              <a:t>, J. </a:t>
            </a:r>
            <a:r>
              <a:rPr lang="en-US" sz="1200" dirty="0" err="1" smtClean="0">
                <a:latin typeface="Calibri"/>
                <a:cs typeface="Calibri"/>
              </a:rPr>
              <a:t>Hicken</a:t>
            </a:r>
            <a:r>
              <a:rPr lang="en-US" sz="1200" dirty="0" smtClean="0">
                <a:latin typeface="Calibri"/>
                <a:cs typeface="Calibri"/>
              </a:rPr>
              <a:t>, and T. </a:t>
            </a:r>
            <a:r>
              <a:rPr lang="en-US" sz="1200" dirty="0" err="1" smtClean="0">
                <a:latin typeface="Calibri"/>
                <a:cs typeface="Calibri"/>
              </a:rPr>
              <a:t>Lukaczyk</a:t>
            </a:r>
            <a:r>
              <a:rPr lang="en-US" sz="1200" dirty="0" smtClean="0">
                <a:latin typeface="Calibri"/>
                <a:cs typeface="Calibri"/>
              </a:rPr>
              <a:t> “Adjoint-Based method for supersonic aircraft design using equivalent area distribution”, AIAA Paper 2012-0269</a:t>
            </a:r>
          </a:p>
          <a:p>
            <a:r>
              <a:rPr lang="en-US" sz="1200" dirty="0" smtClean="0">
                <a:latin typeface="Calibri"/>
                <a:cs typeface="Calibri"/>
              </a:rPr>
              <a:t>T</a:t>
            </a:r>
            <a:r>
              <a:rPr lang="en-US" sz="1200" dirty="0">
                <a:latin typeface="Calibri"/>
                <a:cs typeface="Calibri"/>
              </a:rPr>
              <a:t>. </a:t>
            </a:r>
            <a:r>
              <a:rPr lang="en-US" sz="1200" dirty="0" err="1" smtClean="0">
                <a:latin typeface="Calibri"/>
                <a:cs typeface="Calibri"/>
              </a:rPr>
              <a:t>Lukaczyk</a:t>
            </a:r>
            <a:r>
              <a:rPr lang="en-US" sz="1200" dirty="0" smtClean="0">
                <a:latin typeface="Calibri"/>
                <a:cs typeface="Calibri"/>
              </a:rPr>
              <a:t>, F</a:t>
            </a:r>
            <a:r>
              <a:rPr lang="en-US" sz="1200" dirty="0">
                <a:latin typeface="Calibri"/>
                <a:cs typeface="Calibri"/>
              </a:rPr>
              <a:t>. Palacios</a:t>
            </a:r>
            <a:r>
              <a:rPr lang="en-US" sz="1200" dirty="0" smtClean="0">
                <a:latin typeface="Calibri"/>
                <a:cs typeface="Calibri"/>
              </a:rPr>
              <a:t>, and J</a:t>
            </a:r>
            <a:r>
              <a:rPr lang="en-US" sz="1200" dirty="0">
                <a:latin typeface="Calibri"/>
                <a:cs typeface="Calibri"/>
              </a:rPr>
              <a:t>. J. </a:t>
            </a:r>
            <a:r>
              <a:rPr lang="en-US" sz="1200" dirty="0" smtClean="0">
                <a:latin typeface="Calibri"/>
                <a:cs typeface="Calibri"/>
              </a:rPr>
              <a:t>Alonso, “Response </a:t>
            </a:r>
            <a:r>
              <a:rPr lang="en-US" sz="1200" dirty="0">
                <a:latin typeface="Calibri"/>
                <a:cs typeface="Calibri"/>
              </a:rPr>
              <a:t>Surface Methodologies for Low-Boom Supersonic Aircraft Design using Equivalent Area </a:t>
            </a:r>
            <a:r>
              <a:rPr lang="en-US" sz="1200" dirty="0" smtClean="0">
                <a:latin typeface="Calibri"/>
                <a:cs typeface="Calibri"/>
              </a:rPr>
              <a:t>Distributions”, AIAA Paper 2012-5705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11" name="Rounded Rectangle 7"/>
          <p:cNvSpPr/>
          <p:nvPr/>
        </p:nvSpPr>
        <p:spPr bwMode="auto">
          <a:xfrm>
            <a:off x="687440" y="4609781"/>
            <a:ext cx="7508875" cy="741892"/>
          </a:xfrm>
          <a:prstGeom prst="roundRect">
            <a:avLst/>
          </a:prstGeom>
          <a:solidFill>
            <a:srgbClr val="80000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pic>
        <p:nvPicPr>
          <p:cNvPr id="12" name="Imagen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862667" y="4696863"/>
            <a:ext cx="7023100" cy="596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5188475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 advTm="35415">
        <p:fade/>
      </p:transition>
    </mc:Choice>
    <mc:Fallback>
      <p:transition advTm="354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" grpId="0"/>
      <p:bldP spid="21" grpId="1"/>
      <p:bldP spid="23" grpId="0" build="p"/>
      <p:bldP spid="26" grpId="0" build="p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71982" y="1586891"/>
            <a:ext cx="3885734" cy="386255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1800" b="1" dirty="0" smtClean="0">
                <a:solidFill>
                  <a:schemeClr val="bg2"/>
                </a:solidFill>
                <a:ea typeface="ＭＳ Ｐゴシック" charset="-128"/>
              </a:rPr>
              <a:t>Introduction</a:t>
            </a:r>
          </a:p>
          <a:p>
            <a:pPr>
              <a:defRPr/>
            </a:pPr>
            <a:endParaRPr lang="en-US" sz="1800" b="1" dirty="0" smtClean="0">
              <a:solidFill>
                <a:schemeClr val="bg2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chemeClr val="bg2"/>
                </a:solidFill>
                <a:ea typeface="ＭＳ Ｐゴシック" charset="-128"/>
              </a:rPr>
              <a:t>Why SU</a:t>
            </a:r>
            <a:r>
              <a:rPr lang="en-US" sz="1800" b="1" baseline="30000" dirty="0" smtClean="0">
                <a:solidFill>
                  <a:schemeClr val="bg2"/>
                </a:solidFill>
                <a:ea typeface="ＭＳ Ｐゴシック" charset="-128"/>
              </a:rPr>
              <a:t>2</a:t>
            </a:r>
            <a:r>
              <a:rPr lang="en-US" sz="1800" b="1" dirty="0" smtClean="0">
                <a:solidFill>
                  <a:schemeClr val="bg2"/>
                </a:solidFill>
                <a:ea typeface="ＭＳ Ｐゴシック" charset="-128"/>
              </a:rPr>
              <a:t>?</a:t>
            </a:r>
          </a:p>
          <a:p>
            <a:pPr>
              <a:defRPr/>
            </a:pPr>
            <a:endParaRPr lang="en-US" sz="1800" b="1" dirty="0">
              <a:solidFill>
                <a:schemeClr val="bg2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chemeClr val="bg2"/>
                </a:solidFill>
                <a:ea typeface="ＭＳ Ｐゴシック" charset="-128"/>
              </a:rPr>
              <a:t>Supersonic Aircraft design</a:t>
            </a:r>
          </a:p>
          <a:p>
            <a:pPr>
              <a:defRPr/>
            </a:pPr>
            <a:endParaRPr lang="en-US" sz="1800" b="1" dirty="0">
              <a:solidFill>
                <a:schemeClr val="bg2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chemeClr val="bg2"/>
                </a:solidFill>
                <a:ea typeface="ＭＳ Ｐゴシック" charset="-128"/>
              </a:rPr>
              <a:t>Unsteady design</a:t>
            </a:r>
          </a:p>
          <a:p>
            <a:pPr>
              <a:defRPr/>
            </a:pPr>
            <a:endParaRPr lang="en-US" sz="1800" b="1" dirty="0">
              <a:solidFill>
                <a:schemeClr val="bg2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>
                <a:solidFill>
                  <a:schemeClr val="bg2"/>
                </a:solidFill>
                <a:ea typeface="ＭＳ Ｐゴシック" charset="-128"/>
              </a:rPr>
              <a:t>Verification and </a:t>
            </a:r>
            <a:r>
              <a:rPr lang="en-US" sz="1800" b="1" dirty="0" smtClean="0">
                <a:solidFill>
                  <a:schemeClr val="bg2"/>
                </a:solidFill>
                <a:ea typeface="ＭＳ Ｐゴシック" charset="-128"/>
              </a:rPr>
              <a:t>Validation</a:t>
            </a:r>
          </a:p>
          <a:p>
            <a:pPr>
              <a:defRPr/>
            </a:pPr>
            <a:endParaRPr lang="en-US" sz="1800" b="1" dirty="0">
              <a:solidFill>
                <a:schemeClr val="bg2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chemeClr val="bg2"/>
                </a:solidFill>
                <a:ea typeface="ＭＳ Ｐゴシック" charset="-128"/>
              </a:rPr>
              <a:t>Conclusions</a:t>
            </a:r>
            <a:endParaRPr lang="en-US" sz="1800" b="1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913" y="2613154"/>
            <a:ext cx="2386429" cy="17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82514631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 advTm="9613">
        <p:fade/>
      </p:transition>
    </mc:Choice>
    <mc:Fallback>
      <p:transition advTm="961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/>
          <p:cNvSpPr>
            <a:spLocks noGrp="1"/>
          </p:cNvSpPr>
          <p:nvPr>
            <p:ph type="title"/>
          </p:nvPr>
        </p:nvSpPr>
        <p:spPr>
          <a:xfrm>
            <a:off x="948775" y="479388"/>
            <a:ext cx="8075609" cy="650699"/>
          </a:xfrm>
        </p:spPr>
        <p:txBody>
          <a:bodyPr/>
          <a:lstStyle/>
          <a:p>
            <a:r>
              <a:rPr lang="en-US" sz="3200" dirty="0"/>
              <a:t>Supersonic aircraft design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400" dirty="0" smtClean="0"/>
              <a:t>Surface drag and lift sensitivities using the </a:t>
            </a:r>
            <a:r>
              <a:rPr lang="en-US" sz="2400" dirty="0" err="1" smtClean="0"/>
              <a:t>adjoint</a:t>
            </a:r>
            <a:r>
              <a:rPr lang="en-US" sz="2400" dirty="0" smtClean="0"/>
              <a:t> method</a:t>
            </a:r>
            <a:endParaRPr lang="es-ES_tradnl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62438" y="1181657"/>
            <a:ext cx="8446614" cy="83293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900" dirty="0" smtClean="0">
                <a:solidFill>
                  <a:srgbClr val="000000"/>
                </a:solidFill>
              </a:rPr>
              <a:t>Magnitude of surface sensitivity represents changes in cost function caused by changes in geometry.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77771" y="5803425"/>
            <a:ext cx="8446614" cy="8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spcBef>
                <a:spcPct val="20000"/>
              </a:spcBef>
            </a:pPr>
            <a:r>
              <a:rPr lang="en-US" sz="1900" kern="0" dirty="0" smtClean="0">
                <a:solidFill>
                  <a:srgbClr val="000000"/>
                </a:solidFill>
                <a:latin typeface="+mn-lt"/>
                <a:ea typeface="+mn-ea"/>
                <a:cs typeface="Calibri"/>
              </a:rPr>
              <a:t>Designers can use this sensitivity information to determine appropriate parameterizations of the configuration prior to optimization.</a:t>
            </a:r>
          </a:p>
        </p:txBody>
      </p:sp>
      <p:grpSp>
        <p:nvGrpSpPr>
          <p:cNvPr id="18" name="Agrupar 17"/>
          <p:cNvGrpSpPr/>
          <p:nvPr/>
        </p:nvGrpSpPr>
        <p:grpSpPr>
          <a:xfrm>
            <a:off x="848295" y="1643717"/>
            <a:ext cx="8176090" cy="4108856"/>
            <a:chOff x="177278" y="1398365"/>
            <a:chExt cx="8983655" cy="4397012"/>
          </a:xfrm>
        </p:grpSpPr>
        <p:pic>
          <p:nvPicPr>
            <p:cNvPr id="13" name="Imagen 12" descr="DragSens.jp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tretch>
              <a:fillRect/>
            </a:stretch>
          </p:blipFill>
          <p:spPr>
            <a:xfrm>
              <a:off x="177278" y="1398365"/>
              <a:ext cx="4750330" cy="4227735"/>
            </a:xfrm>
            <a:prstGeom prst="rect">
              <a:avLst/>
            </a:prstGeom>
          </p:spPr>
        </p:pic>
        <p:pic>
          <p:nvPicPr>
            <p:cNvPr id="14" name="Imagen 13" descr="LiftSens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tretch>
              <a:fillRect/>
            </a:stretch>
          </p:blipFill>
          <p:spPr>
            <a:xfrm>
              <a:off x="4428913" y="1415288"/>
              <a:ext cx="4732020" cy="4210812"/>
            </a:xfrm>
            <a:prstGeom prst="rect">
              <a:avLst/>
            </a:prstGeom>
          </p:spPr>
        </p:pic>
        <p:sp>
          <p:nvSpPr>
            <p:cNvPr id="15" name="CuadroTexto 14"/>
            <p:cNvSpPr txBox="1"/>
            <p:nvPr/>
          </p:nvSpPr>
          <p:spPr>
            <a:xfrm>
              <a:off x="237066" y="5456823"/>
              <a:ext cx="3826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+mn-lt"/>
                  <a:cs typeface="Calibri"/>
                </a:rPr>
                <a:t>Drag sensitivity (Mach 1.6, </a:t>
              </a:r>
              <a:r>
                <a:rPr lang="en-US" sz="1400" dirty="0" err="1" smtClean="0">
                  <a:latin typeface="+mn-lt"/>
                  <a:cs typeface="Calibri"/>
                </a:rPr>
                <a:t>AoA</a:t>
              </a:r>
              <a:r>
                <a:rPr lang="en-US" sz="1400" dirty="0" smtClean="0">
                  <a:latin typeface="+mn-lt"/>
                  <a:cs typeface="Calibri"/>
                </a:rPr>
                <a:t> 2.3deg)</a:t>
              </a:r>
              <a:endParaRPr lang="en-US" sz="1400" baseline="30000" dirty="0">
                <a:latin typeface="+mn-lt"/>
                <a:cs typeface="Calibri"/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4436533" y="5456823"/>
              <a:ext cx="3826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+mn-lt"/>
                  <a:cs typeface="Calibri"/>
                </a:rPr>
                <a:t>Lift sensitivity (Mach 1.6, </a:t>
              </a:r>
              <a:r>
                <a:rPr lang="en-US" sz="1400" dirty="0" err="1" smtClean="0">
                  <a:latin typeface="+mn-lt"/>
                  <a:cs typeface="Calibri"/>
                </a:rPr>
                <a:t>AoA</a:t>
              </a:r>
              <a:r>
                <a:rPr lang="en-US" sz="1400" dirty="0" smtClean="0">
                  <a:latin typeface="+mn-lt"/>
                  <a:cs typeface="Calibri"/>
                </a:rPr>
                <a:t> 2.3deg)</a:t>
              </a:r>
              <a:endParaRPr lang="en-US" sz="1400" baseline="30000" dirty="0">
                <a:latin typeface="+mn-lt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18396238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 advTm="39330">
        <p:fade/>
      </p:transition>
    </mc:Choice>
    <mc:Fallback>
      <p:transition advTm="3933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813706" y="1072048"/>
            <a:ext cx="3784295" cy="3377780"/>
            <a:chOff x="813706" y="1072048"/>
            <a:chExt cx="3784295" cy="3377780"/>
          </a:xfrm>
        </p:grpSpPr>
        <p:pic>
          <p:nvPicPr>
            <p:cNvPr id="29" name="Picture 28" descr="1044-3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tretch>
              <a:fillRect/>
            </a:stretch>
          </p:blipFill>
          <p:spPr>
            <a:xfrm>
              <a:off x="813706" y="1072048"/>
              <a:ext cx="3784295" cy="337778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953914" y="1888190"/>
              <a:ext cx="170782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0000"/>
                  </a:solidFill>
                </a:rPr>
                <a:t>Original 1044-3b configuration with structurally-motivated modifications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9" name="Título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Supersonic aircraft design</a:t>
            </a:r>
            <a:br>
              <a:rPr lang="en-US" sz="3200" dirty="0"/>
            </a:br>
            <a:r>
              <a:rPr lang="en-US" dirty="0">
                <a:latin typeface="Calibri" charset="0"/>
              </a:rPr>
              <a:t>Recovering 1044-1 </a:t>
            </a:r>
            <a:r>
              <a:rPr lang="en-US" dirty="0" err="1">
                <a:latin typeface="Calibri" charset="0"/>
              </a:rPr>
              <a:t>A</a:t>
            </a:r>
            <a:r>
              <a:rPr lang="en-US" baseline="-25000" dirty="0" err="1">
                <a:latin typeface="Calibri" charset="0"/>
              </a:rPr>
              <a:t>e</a:t>
            </a:r>
            <a:r>
              <a:rPr lang="en-US" dirty="0">
                <a:latin typeface="Calibri" charset="0"/>
              </a:rPr>
              <a:t> starting from 1044-3b</a:t>
            </a:r>
            <a:endParaRPr lang="es-ES_tradnl" dirty="0">
              <a:latin typeface="Calibri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016910" y="1858119"/>
            <a:ext cx="3963899" cy="2055825"/>
            <a:chOff x="4016910" y="1858119"/>
            <a:chExt cx="3963899" cy="2055825"/>
          </a:xfrm>
        </p:grpSpPr>
        <p:pic>
          <p:nvPicPr>
            <p:cNvPr id="12" name="Imagen 16" descr="cylinder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tretch>
              <a:fillRect/>
            </a:stretch>
          </p:blipFill>
          <p:spPr>
            <a:xfrm>
              <a:off x="5670861" y="1858119"/>
              <a:ext cx="2309948" cy="2055825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 bwMode="auto">
            <a:xfrm>
              <a:off x="4087993" y="2761446"/>
              <a:ext cx="1090232" cy="32389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b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6910" y="3067127"/>
              <a:ext cx="1511638" cy="83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Equivalent area computation at different azimuthal angles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19072" y="3921347"/>
            <a:ext cx="2905770" cy="2793308"/>
            <a:chOff x="5419072" y="3921347"/>
            <a:chExt cx="2905770" cy="2793308"/>
          </a:xfrm>
        </p:grpSpPr>
        <p:pic>
          <p:nvPicPr>
            <p:cNvPr id="16" name="Imagen 11" descr="EA.ep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tretch>
              <a:fillRect/>
            </a:stretch>
          </p:blipFill>
          <p:spPr>
            <a:xfrm>
              <a:off x="5419072" y="4519074"/>
              <a:ext cx="2469011" cy="2195581"/>
            </a:xfrm>
            <a:prstGeom prst="rect">
              <a:avLst/>
            </a:prstGeom>
          </p:spPr>
        </p:pic>
        <p:sp>
          <p:nvSpPr>
            <p:cNvPr id="17" name="Right Arrow 16"/>
            <p:cNvSpPr/>
            <p:nvPr/>
          </p:nvSpPr>
          <p:spPr bwMode="auto">
            <a:xfrm rot="5400000">
              <a:off x="5815468" y="4160587"/>
              <a:ext cx="509101" cy="316611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b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36939" y="3921347"/>
              <a:ext cx="19879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Comparison with baseline 1044-1 configuration without structurally-motivated modifications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33899" y="4171485"/>
            <a:ext cx="4108540" cy="2308176"/>
            <a:chOff x="1233899" y="4171485"/>
            <a:chExt cx="4108540" cy="2308176"/>
          </a:xfrm>
        </p:grpSpPr>
        <p:pic>
          <p:nvPicPr>
            <p:cNvPr id="20" name="Imagen 18" descr="FFD2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tretch>
              <a:fillRect/>
            </a:stretch>
          </p:blipFill>
          <p:spPr>
            <a:xfrm>
              <a:off x="1233899" y="4171485"/>
              <a:ext cx="2597768" cy="2308176"/>
            </a:xfrm>
            <a:prstGeom prst="rect">
              <a:avLst/>
            </a:prstGeom>
          </p:spPr>
        </p:pic>
        <p:sp>
          <p:nvSpPr>
            <p:cNvPr id="21" name="Right Arrow 20"/>
            <p:cNvSpPr/>
            <p:nvPr/>
          </p:nvSpPr>
          <p:spPr bwMode="auto">
            <a:xfrm rot="10800000">
              <a:off x="3448500" y="5300666"/>
              <a:ext cx="1728858" cy="32389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b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448501" y="5583567"/>
              <a:ext cx="18939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Optimization to</a:t>
              </a:r>
            </a:p>
            <a:p>
              <a:r>
                <a:rPr lang="en-US" sz="1200" dirty="0" smtClean="0">
                  <a:solidFill>
                    <a:srgbClr val="000000"/>
                  </a:solidFill>
                </a:rPr>
                <a:t>Recover Equivalent Area with C</a:t>
              </a:r>
              <a:r>
                <a:rPr lang="en-US" sz="1200" baseline="-25000" dirty="0" smtClean="0">
                  <a:solidFill>
                    <a:srgbClr val="000000"/>
                  </a:solidFill>
                </a:rPr>
                <a:t>L</a:t>
              </a:r>
              <a:r>
                <a:rPr lang="en-US" sz="1200" dirty="0" smtClean="0">
                  <a:solidFill>
                    <a:srgbClr val="000000"/>
                  </a:solidFill>
                </a:rPr>
                <a:t> (and possibly C</a:t>
              </a:r>
              <a:r>
                <a:rPr lang="en-US" sz="1200" baseline="-25000" dirty="0" smtClean="0">
                  <a:solidFill>
                    <a:srgbClr val="000000"/>
                  </a:solidFill>
                </a:rPr>
                <a:t>D</a:t>
              </a:r>
              <a:r>
                <a:rPr lang="en-US" sz="1200" dirty="0" smtClean="0">
                  <a:solidFill>
                    <a:srgbClr val="000000"/>
                  </a:solidFill>
                </a:rPr>
                <a:t>) constraint.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659394" y="1173179"/>
            <a:ext cx="8002272" cy="523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It is possible to recover the </a:t>
            </a:r>
            <a:r>
              <a:rPr lang="en-US" sz="1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boom performance </a:t>
            </a:r>
            <a:r>
              <a:rPr lang="en-US" sz="1400" b="1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after including </a:t>
            </a:r>
            <a:r>
              <a:rPr lang="en-US" sz="1400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structurally-motivated and engine modifications to the baseline aerodynamic shape? </a:t>
            </a:r>
            <a:endParaRPr lang="en-US" sz="1400" b="1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53643" y="3758232"/>
            <a:ext cx="8113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sz="8000" b="1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4760829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 advTm="52827">
        <p:fade/>
      </p:transition>
    </mc:Choice>
    <mc:Fallback>
      <p:transition advTm="528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Supersonic aircraft design</a:t>
            </a:r>
            <a:br>
              <a:rPr lang="en-US" sz="3200" dirty="0"/>
            </a:br>
            <a:r>
              <a:rPr lang="en-US" dirty="0" smtClean="0">
                <a:latin typeface="Calibri" charset="0"/>
              </a:rPr>
              <a:t>Optimization problem description</a:t>
            </a:r>
            <a:endParaRPr lang="es-ES_tradnl" dirty="0">
              <a:latin typeface="Calibri" charset="0"/>
            </a:endParaRPr>
          </a:p>
        </p:txBody>
      </p:sp>
      <p:sp>
        <p:nvSpPr>
          <p:cNvPr id="25" name="Content Placeholder 10"/>
          <p:cNvSpPr>
            <a:spLocks noGrp="1"/>
          </p:cNvSpPr>
          <p:nvPr>
            <p:ph idx="4294967295"/>
          </p:nvPr>
        </p:nvSpPr>
        <p:spPr>
          <a:xfrm>
            <a:off x="2973575" y="1398522"/>
            <a:ext cx="5683717" cy="1647184"/>
          </a:xfrm>
          <a:prstGeom prst="rect">
            <a:avLst/>
          </a:prstGeom>
        </p:spPr>
        <p:txBody>
          <a:bodyPr/>
          <a:lstStyle/>
          <a:p>
            <a:r>
              <a:rPr lang="en-US" sz="1600" dirty="0" smtClean="0"/>
              <a:t>Ma = 1.7, </a:t>
            </a:r>
            <a:r>
              <a:rPr lang="en-US" sz="1600" dirty="0" err="1" smtClean="0"/>
              <a:t>AoA</a:t>
            </a:r>
            <a:r>
              <a:rPr lang="en-US" sz="1600" dirty="0" smtClean="0"/>
              <a:t> = 2.1deg, H = 50,000 ft</a:t>
            </a:r>
          </a:p>
          <a:p>
            <a:r>
              <a:rPr lang="en-US" sz="1600" dirty="0" smtClean="0"/>
              <a:t>Recover 1044-1 target equivalent area distribution </a:t>
            </a:r>
          </a:p>
          <a:p>
            <a:r>
              <a:rPr lang="en-US" sz="1600" dirty="0" smtClean="0"/>
              <a:t>Near-field at 2 body lengths</a:t>
            </a:r>
          </a:p>
          <a:p>
            <a:r>
              <a:rPr lang="en-US" sz="1600" dirty="0" smtClean="0"/>
              <a:t>Maintain minimum lift</a:t>
            </a:r>
          </a:p>
          <a:p>
            <a:r>
              <a:rPr lang="en-US" sz="1600" dirty="0" smtClean="0"/>
              <a:t>Free-Form Deformation (FFD) design variables</a:t>
            </a:r>
          </a:p>
          <a:p>
            <a:endParaRPr lang="en-US" sz="1600" dirty="0" smtClean="0"/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948776" y="3045706"/>
            <a:ext cx="4151714" cy="78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26"/>
          <p:cNvGrpSpPr/>
          <p:nvPr/>
        </p:nvGrpSpPr>
        <p:grpSpPr>
          <a:xfrm>
            <a:off x="856966" y="1398522"/>
            <a:ext cx="1651989" cy="839974"/>
            <a:chOff x="2845927" y="2534265"/>
            <a:chExt cx="1599505" cy="839974"/>
          </a:xfrm>
        </p:grpSpPr>
        <p:sp>
          <p:nvSpPr>
            <p:cNvPr id="31" name="TextBox 4"/>
            <p:cNvSpPr txBox="1">
              <a:spLocks noChangeArrowheads="1"/>
            </p:cNvSpPr>
            <p:nvPr/>
          </p:nvSpPr>
          <p:spPr bwMode="auto">
            <a:xfrm>
              <a:off x="3441291" y="2534265"/>
              <a:ext cx="1004141" cy="83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 smtClean="0">
                  <a:latin typeface="Century" pitchFamily="18" charset="0"/>
                </a:rPr>
                <a:t>J(x</a:t>
              </a:r>
              <a:r>
                <a:rPr lang="en-US" sz="1100" dirty="0">
                  <a:latin typeface="Century" pitchFamily="18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sz="1100" dirty="0">
                  <a:latin typeface="Century" pitchFamily="18" charset="0"/>
                </a:rPr>
                <a:t>x </a:t>
              </a:r>
              <a:r>
                <a:rPr lang="el-GR" sz="1100" dirty="0">
                  <a:latin typeface="Century" pitchFamily="18" charset="0"/>
                </a:rPr>
                <a:t>ϵ</a:t>
              </a:r>
              <a:r>
                <a:rPr lang="en-US" sz="1100" dirty="0">
                  <a:latin typeface="Century" pitchFamily="18" charset="0"/>
                </a:rPr>
                <a:t> </a:t>
              </a:r>
              <a:r>
                <a:rPr lang="en-US" sz="1100" dirty="0" smtClean="0">
                  <a:latin typeface="Century" pitchFamily="18" charset="0"/>
                </a:rPr>
                <a:t>R</a:t>
              </a:r>
              <a:r>
                <a:rPr lang="en-US" sz="1100" baseline="30000" dirty="0" smtClean="0">
                  <a:latin typeface="Century" pitchFamily="18" charset="0"/>
                </a:rPr>
                <a:t>N</a:t>
              </a:r>
              <a:endParaRPr lang="en-US" sz="1100" baseline="30000" dirty="0">
                <a:latin typeface="Century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100" dirty="0" smtClean="0">
                  <a:latin typeface="Century" pitchFamily="18" charset="0"/>
                </a:rPr>
                <a:t>C</a:t>
              </a:r>
              <a:r>
                <a:rPr lang="en-US" sz="1100" baseline="-25000" dirty="0" smtClean="0">
                  <a:latin typeface="Century" pitchFamily="18" charset="0"/>
                </a:rPr>
                <a:t>L</a:t>
              </a:r>
              <a:r>
                <a:rPr lang="en-US" sz="1100" dirty="0" smtClean="0">
                  <a:latin typeface="Century" pitchFamily="18" charset="0"/>
                </a:rPr>
                <a:t>(x</a:t>
              </a:r>
              <a:r>
                <a:rPr lang="en-US" sz="1100" dirty="0">
                  <a:latin typeface="Century" pitchFamily="18" charset="0"/>
                </a:rPr>
                <a:t>) &gt; </a:t>
              </a:r>
              <a:r>
                <a:rPr lang="en-US" sz="1100" dirty="0" smtClean="0">
                  <a:latin typeface="Century" pitchFamily="18" charset="0"/>
                </a:rPr>
                <a:t>0.136</a:t>
              </a:r>
              <a:endParaRPr lang="en-US" sz="1100" dirty="0">
                <a:latin typeface="Century" pitchFamily="18" charset="0"/>
              </a:endParaRPr>
            </a:p>
          </p:txBody>
        </p:sp>
        <p:sp>
          <p:nvSpPr>
            <p:cNvPr id="32" name="TextBox 5"/>
            <p:cNvSpPr txBox="1">
              <a:spLocks noChangeArrowheads="1"/>
            </p:cNvSpPr>
            <p:nvPr/>
          </p:nvSpPr>
          <p:spPr bwMode="auto">
            <a:xfrm>
              <a:off x="2845927" y="2534265"/>
              <a:ext cx="503287" cy="83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100" dirty="0">
                  <a:latin typeface="Century" pitchFamily="18" charset="0"/>
                </a:rPr>
                <a:t>Min.</a:t>
              </a:r>
            </a:p>
            <a:p>
              <a:pPr algn="r">
                <a:lnSpc>
                  <a:spcPct val="150000"/>
                </a:lnSpc>
              </a:pPr>
              <a:endParaRPr lang="en-US" sz="1100" dirty="0">
                <a:latin typeface="Century" pitchFamily="18" charset="0"/>
              </a:endParaRPr>
            </a:p>
            <a:p>
              <a:pPr algn="r">
                <a:lnSpc>
                  <a:spcPct val="150000"/>
                </a:lnSpc>
              </a:pPr>
              <a:r>
                <a:rPr lang="en-US" sz="1100" dirty="0" err="1">
                  <a:latin typeface="Century" pitchFamily="18" charset="0"/>
                </a:rPr>
                <a:t>s.t</a:t>
              </a:r>
              <a:r>
                <a:rPr lang="en-US" sz="1100" dirty="0">
                  <a:latin typeface="Century" pitchFamily="18" charset="0"/>
                </a:rPr>
                <a:t>.</a:t>
              </a:r>
            </a:p>
          </p:txBody>
        </p:sp>
      </p:grpSp>
      <p:sp>
        <p:nvSpPr>
          <p:cNvPr id="33" name="Content Placeholder 10"/>
          <p:cNvSpPr txBox="1">
            <a:spLocks/>
          </p:cNvSpPr>
          <p:nvPr/>
        </p:nvSpPr>
        <p:spPr bwMode="auto">
          <a:xfrm>
            <a:off x="764044" y="4136817"/>
            <a:ext cx="3706644" cy="2016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Multiple azimuth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formulation maintains off-track performance</a:t>
            </a:r>
          </a:p>
          <a:p>
            <a:pPr marL="342900" lvl="0" indent="-342900" eaLnBrk="1" hangingPunct="1">
              <a:spcBef>
                <a:spcPct val="20000"/>
              </a:spcBef>
              <a:buFontTx/>
              <a:buChar char="•"/>
            </a:pPr>
            <a:r>
              <a:rPr lang="en-US" sz="1800" kern="0" dirty="0" smtClean="0">
                <a:latin typeface="+mn-lt"/>
                <a:ea typeface="+mn-ea"/>
                <a:cs typeface="+mn-cs"/>
              </a:rPr>
              <a:t>Azimuth angle </a:t>
            </a:r>
            <a:r>
              <a:rPr lang="en-US" sz="1800" kern="0" dirty="0" smtClean="0">
                <a:latin typeface="+mj-lt"/>
                <a:ea typeface="+mn-ea"/>
                <a:cs typeface="+mn-cs"/>
              </a:rPr>
              <a:t>ranges: 0⁰ to 60</a:t>
            </a:r>
            <a:r>
              <a:rPr lang="en-US" sz="1800" kern="0" dirty="0" smtClean="0">
                <a:latin typeface="+mj-lt"/>
              </a:rPr>
              <a:t>⁰, 2⁰ increments</a:t>
            </a:r>
            <a:endParaRPr kumimoji="0" lang="en-US" sz="18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338" y="4105846"/>
            <a:ext cx="4379261" cy="21015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68428929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 advTm="52827">
        <p:fade/>
      </p:transition>
    </mc:Choice>
    <mc:Fallback>
      <p:transition advTm="5282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Supersonic aircraft design</a:t>
            </a:r>
            <a:br>
              <a:rPr lang="en-US" sz="3200" dirty="0"/>
            </a:br>
            <a:r>
              <a:rPr lang="en-US" dirty="0" smtClean="0">
                <a:latin typeface="Calibri" charset="0"/>
              </a:rPr>
              <a:t>Baseline and optimized shape</a:t>
            </a:r>
            <a:endParaRPr lang="es-ES_tradnl" dirty="0">
              <a:latin typeface="Calibri" charset="0"/>
            </a:endParaRPr>
          </a:p>
        </p:txBody>
      </p:sp>
      <p:pic>
        <p:nvPicPr>
          <p:cNvPr id="10" name="Picture 3" descr="C:\Users\Trent\Dropbox\Research-cloud\Studies\4 - Fluids Abstract - MultiFi\data\set_2_LM1044_optimization\flowfield\LM1044-3b_F\2-10-2013 2-01-11 PM.png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 bwMode="auto">
          <a:xfrm>
            <a:off x="797922" y="1544050"/>
            <a:ext cx="4040187" cy="3593399"/>
          </a:xfrm>
          <a:prstGeom prst="rect">
            <a:avLst/>
          </a:prstGeom>
          <a:noFill/>
        </p:spPr>
      </p:pic>
      <p:sp>
        <p:nvSpPr>
          <p:cNvPr id="12" name="Text Placeholder 17"/>
          <p:cNvSpPr txBox="1">
            <a:spLocks/>
          </p:cNvSpPr>
          <p:nvPr/>
        </p:nvSpPr>
        <p:spPr bwMode="auto">
          <a:xfrm>
            <a:off x="797921" y="5346630"/>
            <a:ext cx="8164101" cy="1012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 Main wing dihedral increased,</a:t>
            </a:r>
            <a:r>
              <a:rPr kumimoji="0" lang="en-US" sz="200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trailing edge de-cambered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kern="0" dirty="0" smtClean="0">
                <a:latin typeface="Calibri"/>
                <a:cs typeface="Calibri"/>
              </a:rPr>
              <a:t>  Tail angle of attack increased near root</a:t>
            </a:r>
            <a:endParaRPr kumimoji="0" lang="en-US" sz="200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 Fuselage volume increased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606954" y="4319654"/>
            <a:ext cx="1809911" cy="376207"/>
            <a:chOff x="6846409" y="1081753"/>
            <a:chExt cx="1809911" cy="376207"/>
          </a:xfrm>
        </p:grpSpPr>
        <p:sp>
          <p:nvSpPr>
            <p:cNvPr id="14" name="Rectangle 13"/>
            <p:cNvSpPr/>
            <p:nvPr/>
          </p:nvSpPr>
          <p:spPr bwMode="auto">
            <a:xfrm>
              <a:off x="7313769" y="1081753"/>
              <a:ext cx="1342551" cy="37620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 smtClean="0"/>
                <a:t>Baseline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09" charset="0"/>
                <a:ea typeface="ＭＳ Ｐゴシック" pitchFamily="-109" charset="-128"/>
                <a:cs typeface="ＭＳ Ｐゴシック" pitchFamily="-109" charset="-128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846409" y="1081753"/>
              <a:ext cx="478951" cy="3762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09" charset="0"/>
                <a:ea typeface="ＭＳ Ｐゴシック" pitchFamily="-109" charset="-128"/>
                <a:cs typeface="ＭＳ Ｐゴシック" pitchFamily="-109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606954" y="4761242"/>
            <a:ext cx="1809911" cy="376207"/>
            <a:chOff x="6846409" y="1081753"/>
            <a:chExt cx="1809911" cy="376207"/>
          </a:xfrm>
        </p:grpSpPr>
        <p:sp>
          <p:nvSpPr>
            <p:cNvPr id="17" name="Rectangle 16"/>
            <p:cNvSpPr/>
            <p:nvPr/>
          </p:nvSpPr>
          <p:spPr bwMode="auto">
            <a:xfrm>
              <a:off x="7313769" y="1081753"/>
              <a:ext cx="1342551" cy="37620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 smtClean="0"/>
                <a:t>Optimized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09" charset="0"/>
                <a:ea typeface="ＭＳ Ｐゴシック" pitchFamily="-109" charset="-128"/>
                <a:cs typeface="ＭＳ Ｐゴシック" pitchFamily="-109" charset="-128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6846409" y="1081753"/>
              <a:ext cx="478951" cy="376207"/>
            </a:xfrm>
            <a:prstGeom prst="rect">
              <a:avLst/>
            </a:prstGeom>
            <a:solidFill>
              <a:srgbClr val="0000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09" charset="0"/>
                <a:ea typeface="ＭＳ Ｐゴシック" pitchFamily="-109" charset="-128"/>
                <a:cs typeface="ＭＳ Ｐゴシック" pitchFamily="-109" charset="-128"/>
              </a:endParaRPr>
            </a:p>
          </p:txBody>
        </p:sp>
      </p:grpSp>
      <p:sp>
        <p:nvSpPr>
          <p:cNvPr id="19" name="Content Placeholder 10"/>
          <p:cNvSpPr txBox="1">
            <a:spLocks/>
          </p:cNvSpPr>
          <p:nvPr/>
        </p:nvSpPr>
        <p:spPr bwMode="auto">
          <a:xfrm>
            <a:off x="4997257" y="1628324"/>
            <a:ext cx="3830543" cy="350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85.5% Reduction in Equivalent Area Objective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000" kern="0" dirty="0" smtClean="0">
                <a:latin typeface="Calibri"/>
                <a:ea typeface="+mn-ea"/>
                <a:cs typeface="Calibri"/>
              </a:rPr>
              <a:t>+1.8% C</a:t>
            </a:r>
            <a:r>
              <a:rPr lang="en-US" sz="2000" kern="0" baseline="-25000" dirty="0" smtClean="0">
                <a:latin typeface="Calibri"/>
                <a:ea typeface="+mn-ea"/>
                <a:cs typeface="Calibri"/>
              </a:rPr>
              <a:t>L</a:t>
            </a:r>
            <a:r>
              <a:rPr lang="en-US" sz="2000" kern="0" dirty="0" smtClean="0">
                <a:latin typeface="Calibri"/>
                <a:ea typeface="+mn-ea"/>
                <a:cs typeface="Calibri"/>
              </a:rPr>
              <a:t>, </a:t>
            </a:r>
            <a:r>
              <a:rPr lang="en-US" sz="2000" kern="0" dirty="0" smtClean="0">
                <a:solidFill>
                  <a:srgbClr val="FF0000"/>
                </a:solidFill>
                <a:latin typeface="Calibri"/>
                <a:ea typeface="+mn-ea"/>
                <a:cs typeface="Calibri"/>
              </a:rPr>
              <a:t>+1.1% C</a:t>
            </a:r>
            <a:r>
              <a:rPr lang="en-US" sz="2000" kern="0" baseline="-25000" dirty="0" smtClean="0">
                <a:solidFill>
                  <a:srgbClr val="FF0000"/>
                </a:solidFill>
                <a:latin typeface="Calibri"/>
                <a:ea typeface="+mn-ea"/>
                <a:cs typeface="Calibri"/>
              </a:rPr>
              <a:t>D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000" kern="0" dirty="0" smtClean="0">
                <a:latin typeface="Calibri"/>
                <a:ea typeface="+mn-ea"/>
                <a:cs typeface="Calibri"/>
              </a:rPr>
              <a:t>Drag may be minimized by a second optimization with </a:t>
            </a:r>
            <a:r>
              <a:rPr lang="en-US" sz="2000" kern="0" dirty="0" err="1" smtClean="0">
                <a:latin typeface="Calibri"/>
                <a:ea typeface="+mn-ea"/>
                <a:cs typeface="Calibri"/>
              </a:rPr>
              <a:t>Ae</a:t>
            </a:r>
            <a:r>
              <a:rPr lang="en-US" sz="2000" kern="0" dirty="0" smtClean="0">
                <a:latin typeface="Calibri"/>
                <a:ea typeface="+mn-ea"/>
                <a:cs typeface="Calibri"/>
              </a:rPr>
              <a:t> and C</a:t>
            </a:r>
            <a:r>
              <a:rPr lang="en-US" sz="2000" kern="0" baseline="-25000" dirty="0" smtClean="0">
                <a:latin typeface="Calibri"/>
                <a:ea typeface="+mn-ea"/>
                <a:cs typeface="Calibri"/>
              </a:rPr>
              <a:t>L</a:t>
            </a:r>
            <a:r>
              <a:rPr lang="en-US" sz="2000" kern="0" dirty="0" smtClean="0">
                <a:latin typeface="Calibri"/>
                <a:ea typeface="+mn-ea"/>
                <a:cs typeface="Calibri"/>
              </a:rPr>
              <a:t> constraints or an optimization with multiple constraints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750643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 advTm="52827">
        <p:fade/>
      </p:transition>
    </mc:Choice>
    <mc:Fallback>
      <p:transition advTm="5282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Supersonic aircraft design</a:t>
            </a:r>
            <a:br>
              <a:rPr lang="en-US" sz="3200" dirty="0"/>
            </a:br>
            <a:r>
              <a:rPr lang="en-US" dirty="0" smtClean="0">
                <a:latin typeface="Calibri" charset="0"/>
              </a:rPr>
              <a:t>Equivalent area distribution comparison</a:t>
            </a:r>
            <a:endParaRPr lang="es-ES_tradnl" dirty="0">
              <a:latin typeface="Calibri" charset="0"/>
            </a:endParaRPr>
          </a:p>
        </p:txBody>
      </p:sp>
      <p:pic>
        <p:nvPicPr>
          <p:cNvPr id="3" name="Content Placeholder 2" descr="C:\Users\Trent\Dropbox\Research-cloud\Studies\4 - Fluids Abstract - MultiFi\data\set_2_LM1044_optimization\plot_opt1_objectives.png"/>
          <p:cNvPicPr>
            <a:picLocks noGrp="1" noChangeAspect="1" noChangeArrowheads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 bwMode="auto">
          <a:xfrm>
            <a:off x="1304482" y="1306228"/>
            <a:ext cx="6825348" cy="5135753"/>
          </a:xfrm>
          <a:prstGeom prst="rect">
            <a:avLst/>
          </a:prstGeom>
          <a:noFill/>
        </p:spPr>
      </p:pic>
      <p:pic>
        <p:nvPicPr>
          <p:cNvPr id="4" name="Picture 2" descr="C:\Users\Trent\Dropbox\Research-cloud\Studies\4 - Fluids Abstract - MultiFi\data\set_2_LM1044_optimization\plot_opt1_objectives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304482" y="1306228"/>
            <a:ext cx="6825348" cy="513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Users\Trent\Dropbox\Research-cloud\Studies\4 - Fluids Abstract - MultiFi\data\set_2_LM1044_optimization\plot_opt1_objectives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304481" y="1306228"/>
            <a:ext cx="6825350" cy="513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80275599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 advTm="52827">
        <p:fade/>
      </p:transition>
    </mc:Choice>
    <mc:Fallback>
      <p:transition advTm="528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Supersonic aircraft design</a:t>
            </a:r>
            <a:br>
              <a:rPr lang="en-US" sz="3200" dirty="0"/>
            </a:br>
            <a:r>
              <a:rPr lang="en-US" dirty="0" smtClean="0">
                <a:latin typeface="Calibri" charset="0"/>
              </a:rPr>
              <a:t>Comparison of ground boom signatures</a:t>
            </a:r>
            <a:endParaRPr lang="es-ES_tradnl" dirty="0">
              <a:latin typeface="Calibri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99192" y="1235146"/>
            <a:ext cx="3900643" cy="4208534"/>
            <a:chOff x="864505" y="1400678"/>
            <a:chExt cx="3900643" cy="4208534"/>
          </a:xfrm>
        </p:grpSpPr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64505" y="1400678"/>
              <a:ext cx="3900643" cy="365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5" name="TextBox 4"/>
            <p:cNvSpPr txBox="1"/>
            <p:nvPr/>
          </p:nvSpPr>
          <p:spPr>
            <a:xfrm>
              <a:off x="2348037" y="5239880"/>
              <a:ext cx="1359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Phi = 0 </a:t>
              </a:r>
              <a:r>
                <a:rPr lang="en-US" sz="1800" dirty="0" err="1" smtClean="0"/>
                <a:t>deg</a:t>
              </a:r>
              <a:endParaRPr lang="en-US" sz="18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66395" y="1751862"/>
            <a:ext cx="3787090" cy="4136826"/>
            <a:chOff x="2278917" y="2126364"/>
            <a:chExt cx="3787090" cy="4136826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8917" y="2126364"/>
              <a:ext cx="3787090" cy="365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3439651" y="5893858"/>
              <a:ext cx="1487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Phi = 30 </a:t>
              </a:r>
              <a:r>
                <a:rPr lang="en-US" sz="1800" dirty="0" err="1" smtClean="0"/>
                <a:t>deg</a:t>
              </a:r>
              <a:endParaRPr lang="en-US" sz="18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474920" y="2401741"/>
            <a:ext cx="3580326" cy="4096529"/>
            <a:chOff x="4535706" y="2761471"/>
            <a:chExt cx="3580326" cy="4096529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706" y="2761471"/>
              <a:ext cx="3580326" cy="365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2" name="TextBox 11"/>
            <p:cNvSpPr txBox="1"/>
            <p:nvPr/>
          </p:nvSpPr>
          <p:spPr>
            <a:xfrm>
              <a:off x="5581923" y="6488668"/>
              <a:ext cx="1487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Phi = 50 </a:t>
              </a:r>
              <a:r>
                <a:rPr lang="en-US" sz="1800" dirty="0" err="1" smtClean="0"/>
                <a:t>deg</a:t>
              </a:r>
              <a:endParaRPr lang="en-US" sz="18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80275599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 advTm="52827">
        <p:fade/>
      </p:transition>
    </mc:Choice>
    <mc:Fallback>
      <p:transition advTm="528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LM1044_Mach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24653" y="942617"/>
            <a:ext cx="3950656" cy="26312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3505" y="-446441"/>
            <a:ext cx="7326454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  <a:latin typeface="+mj-lt"/>
              </a:rPr>
              <a:t>Direct and </a:t>
            </a:r>
            <a:r>
              <a:rPr lang="en-US" b="1" dirty="0" err="1" smtClean="0">
                <a:solidFill>
                  <a:srgbClr val="000000"/>
                </a:solidFill>
                <a:latin typeface="+mj-lt"/>
              </a:rPr>
              <a:t>Adjoint</a:t>
            </a:r>
            <a:r>
              <a:rPr lang="en-US" b="1" dirty="0" smtClean="0">
                <a:solidFill>
                  <a:srgbClr val="000000"/>
                </a:solidFill>
                <a:latin typeface="+mj-lt"/>
              </a:rPr>
              <a:t> Simulations with Engines</a:t>
            </a:r>
            <a:endParaRPr lang="en-US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0" name="Picture 19" descr="LM1044_AdjSens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937179" y="1202077"/>
            <a:ext cx="3954074" cy="2633472"/>
          </a:xfrm>
          <a:prstGeom prst="rect">
            <a:avLst/>
          </a:prstGeom>
        </p:spPr>
      </p:pic>
      <p:pic>
        <p:nvPicPr>
          <p:cNvPr id="22" name="Picture 21" descr="LM1044_AdjSens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842143" y="3628869"/>
            <a:ext cx="3954069" cy="2633472"/>
          </a:xfrm>
          <a:prstGeom prst="rect">
            <a:avLst/>
          </a:prstGeom>
        </p:spPr>
      </p:pic>
      <p:pic>
        <p:nvPicPr>
          <p:cNvPr id="23" name="Picture 22" descr="LM1044_Mach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963390" y="3930589"/>
            <a:ext cx="3228232" cy="2150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697479" y="1124343"/>
            <a:ext cx="26858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</a:rPr>
              <a:t>MACH NUMBER</a:t>
            </a:r>
            <a:r>
              <a:rPr lang="en-US" sz="1000" dirty="0">
                <a:solidFill>
                  <a:srgbClr val="000000"/>
                </a:solidFill>
              </a:rPr>
              <a:t>= </a:t>
            </a:r>
            <a:r>
              <a:rPr lang="en-US" sz="1000" dirty="0" smtClean="0">
                <a:solidFill>
                  <a:srgbClr val="000000"/>
                </a:solidFill>
              </a:rPr>
              <a:t>1.7</a:t>
            </a:r>
            <a:endParaRPr lang="en-US" sz="1000" dirty="0">
              <a:solidFill>
                <a:srgbClr val="000000"/>
              </a:solidFill>
            </a:endParaRPr>
          </a:p>
          <a:p>
            <a:r>
              <a:rPr lang="en-US" sz="1000" dirty="0" smtClean="0">
                <a:solidFill>
                  <a:srgbClr val="000000"/>
                </a:solidFill>
              </a:rPr>
              <a:t>AoA</a:t>
            </a:r>
            <a:r>
              <a:rPr lang="en-US" sz="1000" dirty="0">
                <a:solidFill>
                  <a:srgbClr val="000000"/>
                </a:solidFill>
              </a:rPr>
              <a:t>= 2.1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FREESTREAM PRESSURE</a:t>
            </a:r>
            <a:r>
              <a:rPr lang="en-US" sz="1000" dirty="0">
                <a:solidFill>
                  <a:srgbClr val="000000"/>
                </a:solidFill>
              </a:rPr>
              <a:t>= </a:t>
            </a:r>
            <a:r>
              <a:rPr lang="en-US" sz="1000" dirty="0" smtClean="0">
                <a:solidFill>
                  <a:srgbClr val="000000"/>
                </a:solidFill>
              </a:rPr>
              <a:t>11665.9 Pa</a:t>
            </a:r>
            <a:endParaRPr lang="en-US" sz="1000" dirty="0">
              <a:solidFill>
                <a:srgbClr val="000000"/>
              </a:solidFill>
            </a:endParaRPr>
          </a:p>
          <a:p>
            <a:r>
              <a:rPr lang="en-US" sz="1000" dirty="0" smtClean="0">
                <a:solidFill>
                  <a:srgbClr val="000000"/>
                </a:solidFill>
              </a:rPr>
              <a:t>FREESTREAM TEMPERATURE</a:t>
            </a:r>
            <a:r>
              <a:rPr lang="en-US" sz="1000" dirty="0">
                <a:solidFill>
                  <a:srgbClr val="000000"/>
                </a:solidFill>
              </a:rPr>
              <a:t>= </a:t>
            </a:r>
            <a:r>
              <a:rPr lang="en-US" sz="1000" dirty="0" smtClean="0">
                <a:solidFill>
                  <a:srgbClr val="000000"/>
                </a:solidFill>
              </a:rPr>
              <a:t>216.65 K</a:t>
            </a:r>
            <a:endParaRPr lang="en-US" sz="1000" dirty="0">
              <a:solidFill>
                <a:srgbClr val="000000"/>
              </a:solidFill>
            </a:endParaRPr>
          </a:p>
          <a:p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3522" y="2661356"/>
            <a:ext cx="2540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</a:rPr>
              <a:t>DRAG OBJECTIVE FUNCTION</a:t>
            </a:r>
            <a:endParaRPr lang="en-US" sz="1000" dirty="0">
              <a:solidFill>
                <a:srgbClr val="000000"/>
              </a:solidFill>
            </a:endParaRPr>
          </a:p>
          <a:p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10178" y="5229019"/>
            <a:ext cx="2540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</a:rPr>
              <a:t>LIFT OBJECTIVE FUNCTION</a:t>
            </a:r>
            <a:endParaRPr lang="en-US" sz="1000" dirty="0">
              <a:solidFill>
                <a:srgbClr val="000000"/>
              </a:solidFill>
            </a:endParaRPr>
          </a:p>
          <a:p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3504" y="3889955"/>
            <a:ext cx="21695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F</a:t>
            </a:r>
            <a:r>
              <a:rPr lang="en-US" sz="1000" dirty="0" smtClean="0">
                <a:solidFill>
                  <a:srgbClr val="000000"/>
                </a:solidFill>
              </a:rPr>
              <a:t>an </a:t>
            </a:r>
            <a:r>
              <a:rPr lang="en-US" sz="1000" dirty="0">
                <a:solidFill>
                  <a:srgbClr val="000000"/>
                </a:solidFill>
              </a:rPr>
              <a:t>face </a:t>
            </a:r>
            <a:r>
              <a:rPr lang="en-US" sz="1000" dirty="0" smtClean="0">
                <a:solidFill>
                  <a:srgbClr val="000000"/>
                </a:solidFill>
              </a:rPr>
              <a:t>Mach 0.515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Total </a:t>
            </a:r>
            <a:r>
              <a:rPr lang="en-US" sz="1000" dirty="0">
                <a:solidFill>
                  <a:srgbClr val="000000"/>
                </a:solidFill>
              </a:rPr>
              <a:t>nozzle </a:t>
            </a:r>
            <a:r>
              <a:rPr lang="en-US" sz="1000" dirty="0" smtClean="0">
                <a:solidFill>
                  <a:srgbClr val="000000"/>
                </a:solidFill>
              </a:rPr>
              <a:t>temp 569.7 K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Total nozzle pressure 109764.5 Pa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913572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1079062" y="1042248"/>
            <a:ext cx="3767577" cy="2318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 smtClean="0">
                <a:solidFill>
                  <a:srgbClr val="193867"/>
                </a:solidFill>
                <a:latin typeface="+mn-lt"/>
              </a:rPr>
              <a:t>C</a:t>
            </a:r>
            <a:r>
              <a:rPr lang="en-US" sz="1600" baseline="-25000" dirty="0" err="1" smtClean="0">
                <a:solidFill>
                  <a:srgbClr val="193867"/>
                </a:solidFill>
                <a:latin typeface="+mn-lt"/>
              </a:rPr>
              <a:t>Ae</a:t>
            </a:r>
            <a:r>
              <a:rPr lang="en-US" sz="1600" dirty="0" smtClean="0">
                <a:solidFill>
                  <a:srgbClr val="193867"/>
                </a:solidFill>
                <a:latin typeface="+mn-lt"/>
              </a:rPr>
              <a:t>(x</a:t>
            </a:r>
            <a:r>
              <a:rPr lang="en-US" sz="1600" dirty="0">
                <a:solidFill>
                  <a:srgbClr val="193867"/>
                </a:solidFill>
                <a:latin typeface="+mn-lt"/>
              </a:rPr>
              <a:t>), x </a:t>
            </a:r>
            <a:r>
              <a:rPr lang="el-GR" sz="1600" dirty="0">
                <a:solidFill>
                  <a:srgbClr val="193867"/>
                </a:solidFill>
                <a:latin typeface="+mn-lt"/>
              </a:rPr>
              <a:t>ϵ</a:t>
            </a:r>
            <a:r>
              <a:rPr lang="en-US" sz="1600" dirty="0">
                <a:solidFill>
                  <a:srgbClr val="193867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193867"/>
                </a:solidFill>
                <a:latin typeface="+mn-lt"/>
              </a:rPr>
              <a:t>R</a:t>
            </a:r>
            <a:r>
              <a:rPr lang="en-US" sz="1600" baseline="30000" dirty="0" smtClean="0">
                <a:solidFill>
                  <a:srgbClr val="193867"/>
                </a:solidFill>
                <a:latin typeface="+mn-lt"/>
              </a:rPr>
              <a:t>N</a:t>
            </a:r>
            <a:r>
              <a:rPr lang="en-US" sz="1600" dirty="0" smtClean="0">
                <a:solidFill>
                  <a:srgbClr val="193867"/>
                </a:solidFill>
                <a:latin typeface="+mn-lt"/>
              </a:rPr>
              <a:t>, N=124,</a:t>
            </a:r>
          </a:p>
          <a:p>
            <a:pPr>
              <a:lnSpc>
                <a:spcPct val="120000"/>
              </a:lnSpc>
            </a:pPr>
            <a:endParaRPr lang="en-US" sz="1400" dirty="0" smtClean="0">
              <a:solidFill>
                <a:srgbClr val="193867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rgbClr val="193867"/>
                </a:solidFill>
              </a:rPr>
              <a:t>C</a:t>
            </a:r>
            <a:r>
              <a:rPr lang="en-US" sz="1400" baseline="-25000" dirty="0" smtClean="0">
                <a:solidFill>
                  <a:srgbClr val="193867"/>
                </a:solidFill>
              </a:rPr>
              <a:t>D</a:t>
            </a:r>
            <a:r>
              <a:rPr lang="en-US" sz="1400" dirty="0" smtClean="0">
                <a:solidFill>
                  <a:srgbClr val="193867"/>
                </a:solidFill>
              </a:rPr>
              <a:t>(</a:t>
            </a:r>
            <a:r>
              <a:rPr lang="en-US" sz="1400" dirty="0">
                <a:solidFill>
                  <a:srgbClr val="193867"/>
                </a:solidFill>
              </a:rPr>
              <a:t>x) </a:t>
            </a:r>
            <a:r>
              <a:rPr lang="en-US" sz="1400" dirty="0" smtClean="0">
                <a:solidFill>
                  <a:srgbClr val="193867"/>
                </a:solidFill>
              </a:rPr>
              <a:t>&lt; 0.0295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rgbClr val="193867"/>
                </a:solidFill>
                <a:latin typeface="+mn-lt"/>
              </a:rPr>
              <a:t>C</a:t>
            </a:r>
            <a:r>
              <a:rPr lang="en-US" sz="1400" baseline="-25000" dirty="0" smtClean="0">
                <a:solidFill>
                  <a:srgbClr val="193867"/>
                </a:solidFill>
                <a:latin typeface="+mn-lt"/>
              </a:rPr>
              <a:t>L</a:t>
            </a:r>
            <a:r>
              <a:rPr lang="en-US" sz="1400" dirty="0" smtClean="0">
                <a:solidFill>
                  <a:srgbClr val="193867"/>
                </a:solidFill>
                <a:latin typeface="+mn-lt"/>
              </a:rPr>
              <a:t>(x</a:t>
            </a:r>
            <a:r>
              <a:rPr lang="en-US" sz="1400" dirty="0">
                <a:solidFill>
                  <a:srgbClr val="193867"/>
                </a:solidFill>
                <a:latin typeface="+mn-lt"/>
              </a:rPr>
              <a:t>) &gt; </a:t>
            </a:r>
            <a:r>
              <a:rPr lang="en-US" sz="1400" dirty="0" smtClean="0">
                <a:solidFill>
                  <a:srgbClr val="193867"/>
                </a:solidFill>
                <a:latin typeface="+mn-lt"/>
              </a:rPr>
              <a:t>0.1062</a:t>
            </a:r>
          </a:p>
          <a:p>
            <a:pPr>
              <a:lnSpc>
                <a:spcPct val="150000"/>
              </a:lnSpc>
            </a:pPr>
            <a:r>
              <a:rPr lang="en-US" sz="1400" dirty="0" err="1" smtClean="0">
                <a:solidFill>
                  <a:srgbClr val="193867"/>
                </a:solidFill>
                <a:latin typeface="+mn-lt"/>
              </a:rPr>
              <a:t>C</a:t>
            </a:r>
            <a:r>
              <a:rPr lang="en-US" sz="1400" baseline="-25000" dirty="0" err="1" smtClean="0">
                <a:solidFill>
                  <a:srgbClr val="193867"/>
                </a:solidFill>
                <a:latin typeface="+mn-lt"/>
              </a:rPr>
              <a:t>My</a:t>
            </a:r>
            <a:r>
              <a:rPr lang="en-US" sz="1400" dirty="0" smtClean="0">
                <a:solidFill>
                  <a:srgbClr val="193867"/>
                </a:solidFill>
                <a:latin typeface="+mn-lt"/>
              </a:rPr>
              <a:t>(x) &gt; 0.0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rgbClr val="193867"/>
                </a:solidFill>
                <a:latin typeface="+mn-lt"/>
              </a:rPr>
              <a:t>t/c @ 2y/b = (0.1, 0.3, 0.5, 0.7, 0.9) @ x/c = </a:t>
            </a:r>
            <a:r>
              <a:rPr lang="en-US" sz="1400" dirty="0">
                <a:solidFill>
                  <a:srgbClr val="193867"/>
                </a:solidFill>
                <a:latin typeface="+mn-lt"/>
              </a:rPr>
              <a:t>(</a:t>
            </a:r>
            <a:r>
              <a:rPr lang="en-US" sz="1400" dirty="0" smtClean="0">
                <a:solidFill>
                  <a:srgbClr val="193867"/>
                </a:solidFill>
                <a:latin typeface="+mn-lt"/>
              </a:rPr>
              <a:t>0.25, 0.5, 0.75) &gt; 95% or 90% of baseline</a:t>
            </a:r>
            <a:endParaRPr lang="en-US" sz="1400" dirty="0">
              <a:solidFill>
                <a:srgbClr val="193867"/>
              </a:solidFill>
              <a:latin typeface="+mn-lt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411423" y="1042248"/>
            <a:ext cx="567620" cy="10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 smtClean="0">
                <a:solidFill>
                  <a:srgbClr val="193867"/>
                </a:solidFill>
                <a:latin typeface="+mn-lt"/>
              </a:rPr>
              <a:t>Min</a:t>
            </a:r>
            <a:r>
              <a:rPr lang="en-US" sz="1400" dirty="0">
                <a:solidFill>
                  <a:srgbClr val="193867"/>
                </a:solidFill>
                <a:latin typeface="+mn-lt"/>
              </a:rPr>
              <a:t>.</a:t>
            </a:r>
          </a:p>
          <a:p>
            <a:pPr algn="r">
              <a:lnSpc>
                <a:spcPct val="150000"/>
              </a:lnSpc>
            </a:pPr>
            <a:endParaRPr lang="en-US" sz="1400" dirty="0">
              <a:solidFill>
                <a:srgbClr val="193867"/>
              </a:solidFill>
              <a:latin typeface="+mn-lt"/>
            </a:endParaRPr>
          </a:p>
          <a:p>
            <a:pPr algn="r">
              <a:lnSpc>
                <a:spcPct val="150000"/>
              </a:lnSpc>
            </a:pPr>
            <a:r>
              <a:rPr lang="en-US" sz="1400" dirty="0" err="1">
                <a:solidFill>
                  <a:srgbClr val="193867"/>
                </a:solidFill>
                <a:latin typeface="+mn-lt"/>
              </a:rPr>
              <a:t>s.t</a:t>
            </a:r>
            <a:r>
              <a:rPr lang="en-US" sz="1400" dirty="0">
                <a:solidFill>
                  <a:srgbClr val="193867"/>
                </a:solidFill>
                <a:latin typeface="+mn-lt"/>
              </a:rPr>
              <a:t>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904769" y="1205444"/>
            <a:ext cx="3943065" cy="2169128"/>
            <a:chOff x="4904769" y="1205444"/>
            <a:chExt cx="3943065" cy="2169128"/>
          </a:xfrm>
        </p:grpSpPr>
        <p:sp>
          <p:nvSpPr>
            <p:cNvPr id="13" name="Content Placeholder 10"/>
            <p:cNvSpPr txBox="1">
              <a:spLocks/>
            </p:cNvSpPr>
            <p:nvPr/>
          </p:nvSpPr>
          <p:spPr bwMode="auto">
            <a:xfrm>
              <a:off x="4930306" y="1205444"/>
              <a:ext cx="3917528" cy="13009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>
                <a:buFont typeface="Wingdings" charset="2"/>
                <a:buChar char="q"/>
              </a:pPr>
              <a:r>
                <a:rPr lang="en-US" sz="1200" dirty="0" smtClean="0">
                  <a:solidFill>
                    <a:srgbClr val="193867"/>
                  </a:solidFill>
                </a:rPr>
                <a:t>LBFD configuration: C435</a:t>
              </a:r>
            </a:p>
            <a:p>
              <a:pPr>
                <a:buFont typeface="Wingdings" charset="2"/>
                <a:buChar char="q"/>
              </a:pPr>
              <a:r>
                <a:rPr lang="en-US" sz="1200" dirty="0" smtClean="0">
                  <a:solidFill>
                    <a:srgbClr val="193867"/>
                  </a:solidFill>
                </a:rPr>
                <a:t>Euler simulation with propulsion effects</a:t>
              </a:r>
            </a:p>
            <a:p>
              <a:pPr>
                <a:buFont typeface="Wingdings" charset="2"/>
                <a:buChar char="q"/>
              </a:pPr>
              <a:r>
                <a:rPr lang="en-US" sz="1200" dirty="0" smtClean="0">
                  <a:solidFill>
                    <a:srgbClr val="193867"/>
                  </a:solidFill>
                </a:rPr>
                <a:t>124 </a:t>
              </a:r>
              <a:r>
                <a:rPr lang="en-US" sz="1200" dirty="0">
                  <a:solidFill>
                    <a:srgbClr val="193867"/>
                  </a:solidFill>
                </a:rPr>
                <a:t>design </a:t>
              </a:r>
              <a:r>
                <a:rPr lang="en-US" sz="1200" dirty="0" smtClean="0">
                  <a:solidFill>
                    <a:srgbClr val="193867"/>
                  </a:solidFill>
                </a:rPr>
                <a:t>variables (Free-Form Deformation)</a:t>
              </a:r>
            </a:p>
            <a:p>
              <a:pPr>
                <a:buFont typeface="Wingdings" charset="2"/>
                <a:buChar char="q"/>
              </a:pPr>
              <a:r>
                <a:rPr lang="en-US" sz="1200" dirty="0" smtClean="0">
                  <a:solidFill>
                    <a:srgbClr val="193867"/>
                  </a:solidFill>
                </a:rPr>
                <a:t>3 flow-derived constraints </a:t>
              </a:r>
              <a:r>
                <a:rPr lang="en-US" sz="1200" dirty="0">
                  <a:solidFill>
                    <a:srgbClr val="193867"/>
                  </a:solidFill>
                </a:rPr>
                <a:t>(</a:t>
              </a:r>
              <a:r>
                <a:rPr lang="en-US" sz="1200" dirty="0" smtClean="0">
                  <a:solidFill>
                    <a:srgbClr val="193867"/>
                  </a:solidFill>
                </a:rPr>
                <a:t>C</a:t>
              </a:r>
              <a:r>
                <a:rPr lang="en-US" sz="1200" baseline="-25000" dirty="0">
                  <a:solidFill>
                    <a:srgbClr val="193867"/>
                  </a:solidFill>
                </a:rPr>
                <a:t>D</a:t>
              </a:r>
              <a:r>
                <a:rPr lang="en-US" sz="1200" dirty="0" smtClean="0">
                  <a:solidFill>
                    <a:srgbClr val="193867"/>
                  </a:solidFill>
                </a:rPr>
                <a:t>, C</a:t>
              </a:r>
              <a:r>
                <a:rPr lang="en-US" sz="1200" baseline="-25000" dirty="0" smtClean="0">
                  <a:solidFill>
                    <a:srgbClr val="193867"/>
                  </a:solidFill>
                </a:rPr>
                <a:t>L</a:t>
              </a:r>
              <a:r>
                <a:rPr lang="en-US" sz="1200" dirty="0" smtClean="0">
                  <a:solidFill>
                    <a:srgbClr val="193867"/>
                  </a:solidFill>
                </a:rPr>
                <a:t> and </a:t>
              </a:r>
              <a:r>
                <a:rPr lang="en-US" sz="1200" dirty="0" err="1" smtClean="0">
                  <a:solidFill>
                    <a:srgbClr val="193867"/>
                  </a:solidFill>
                </a:rPr>
                <a:t>C</a:t>
              </a:r>
              <a:r>
                <a:rPr lang="en-US" sz="1200" baseline="-25000" dirty="0" err="1" smtClean="0">
                  <a:solidFill>
                    <a:srgbClr val="193867"/>
                  </a:solidFill>
                </a:rPr>
                <a:t>My</a:t>
              </a:r>
              <a:r>
                <a:rPr lang="en-US" sz="1200" dirty="0" smtClean="0">
                  <a:solidFill>
                    <a:srgbClr val="193867"/>
                  </a:solidFill>
                </a:rPr>
                <a:t>) =&gt; 4 </a:t>
              </a:r>
              <a:r>
                <a:rPr lang="en-US" sz="1200" dirty="0" err="1" smtClean="0">
                  <a:solidFill>
                    <a:srgbClr val="193867"/>
                  </a:solidFill>
                </a:rPr>
                <a:t>adjoint</a:t>
              </a:r>
              <a:r>
                <a:rPr lang="en-US" sz="1200" dirty="0" smtClean="0">
                  <a:solidFill>
                    <a:srgbClr val="193867"/>
                  </a:solidFill>
                </a:rPr>
                <a:t> runs every design iteration</a:t>
              </a:r>
            </a:p>
            <a:p>
              <a:pPr>
                <a:buFont typeface="Wingdings" charset="2"/>
                <a:buChar char="q"/>
              </a:pPr>
              <a:r>
                <a:rPr lang="en-US" sz="1200" dirty="0" smtClean="0">
                  <a:solidFill>
                    <a:srgbClr val="193867"/>
                  </a:solidFill>
                </a:rPr>
                <a:t>15 geometric constraints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04769" y="2635908"/>
              <a:ext cx="390596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193867"/>
                  </a:solidFill>
                </a:rPr>
                <a:t>Main </a:t>
              </a:r>
              <a:r>
                <a:rPr lang="en-US" sz="1400" dirty="0" smtClean="0">
                  <a:solidFill>
                    <a:srgbClr val="193867"/>
                  </a:solidFill>
                </a:rPr>
                <a:t>challenge: </a:t>
              </a:r>
              <a:r>
                <a:rPr lang="en-US" sz="1400" dirty="0">
                  <a:solidFill>
                    <a:srgbClr val="193867"/>
                  </a:solidFill>
                </a:rPr>
                <a:t>trim the aircraft, </a:t>
              </a:r>
              <a:r>
                <a:rPr lang="en-US" sz="1400" dirty="0" smtClean="0">
                  <a:solidFill>
                    <a:srgbClr val="193867"/>
                  </a:solidFill>
                </a:rPr>
                <a:t>reduce </a:t>
              </a:r>
              <a:r>
                <a:rPr lang="en-US" sz="1400" dirty="0">
                  <a:solidFill>
                    <a:srgbClr val="193867"/>
                  </a:solidFill>
                </a:rPr>
                <a:t>C</a:t>
              </a:r>
              <a:r>
                <a:rPr lang="en-US" sz="1400" baseline="-25000" dirty="0">
                  <a:solidFill>
                    <a:srgbClr val="193867"/>
                  </a:solidFill>
                </a:rPr>
                <a:t>D,</a:t>
              </a:r>
              <a:r>
                <a:rPr lang="en-US" sz="1400" dirty="0">
                  <a:solidFill>
                    <a:srgbClr val="193867"/>
                  </a:solidFill>
                </a:rPr>
                <a:t> </a:t>
              </a:r>
              <a:r>
                <a:rPr lang="en-US" sz="1400" dirty="0" smtClean="0">
                  <a:solidFill>
                    <a:srgbClr val="193867"/>
                  </a:solidFill>
                </a:rPr>
                <a:t>and maintain </a:t>
              </a:r>
              <a:r>
                <a:rPr lang="en-US" sz="1400" dirty="0">
                  <a:solidFill>
                    <a:srgbClr val="193867"/>
                  </a:solidFill>
                </a:rPr>
                <a:t>C</a:t>
              </a:r>
              <a:r>
                <a:rPr lang="en-US" sz="1400" baseline="-25000" dirty="0">
                  <a:solidFill>
                    <a:srgbClr val="193867"/>
                  </a:solidFill>
                </a:rPr>
                <a:t>L</a:t>
              </a:r>
              <a:r>
                <a:rPr lang="en-US" sz="1400" dirty="0">
                  <a:solidFill>
                    <a:srgbClr val="193867"/>
                  </a:solidFill>
                </a:rPr>
                <a:t>, </a:t>
              </a:r>
              <a:r>
                <a:rPr lang="en-US" sz="1400" dirty="0" smtClean="0">
                  <a:solidFill>
                    <a:srgbClr val="193867"/>
                  </a:solidFill>
                </a:rPr>
                <a:t>with </a:t>
              </a:r>
              <a:r>
                <a:rPr lang="en-US" sz="1400" dirty="0">
                  <a:solidFill>
                    <a:srgbClr val="193867"/>
                  </a:solidFill>
                </a:rPr>
                <a:t>minimal impact </a:t>
              </a:r>
              <a:r>
                <a:rPr lang="en-US" sz="1400" dirty="0" smtClean="0">
                  <a:solidFill>
                    <a:srgbClr val="193867"/>
                  </a:solidFill>
                </a:rPr>
                <a:t>on the </a:t>
              </a:r>
              <a:r>
                <a:rPr lang="en-US" sz="1400" dirty="0">
                  <a:solidFill>
                    <a:srgbClr val="193867"/>
                  </a:solidFill>
                </a:rPr>
                <a:t>e</a:t>
              </a:r>
              <a:r>
                <a:rPr lang="en-US" sz="1400" dirty="0" smtClean="0">
                  <a:solidFill>
                    <a:srgbClr val="193867"/>
                  </a:solidFill>
                </a:rPr>
                <a:t>quivalent area</a:t>
              </a:r>
              <a:endParaRPr lang="en-US" sz="1400" dirty="0">
                <a:solidFill>
                  <a:srgbClr val="193867"/>
                </a:solidFill>
              </a:endParaRPr>
            </a:p>
          </p:txBody>
        </p:sp>
      </p:grpSp>
      <p:pic>
        <p:nvPicPr>
          <p:cNvPr id="4" name="Picture 3" descr="Sections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056390" y="3469289"/>
            <a:ext cx="3110678" cy="2838042"/>
          </a:xfrm>
          <a:prstGeom prst="rect">
            <a:avLst/>
          </a:prstGeom>
        </p:spPr>
      </p:pic>
      <p:pic>
        <p:nvPicPr>
          <p:cNvPr id="5" name="Picture 4" descr="DesignVariables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5081221" y="3466095"/>
            <a:ext cx="3113666" cy="28407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175420"/>
            <a:ext cx="7707862" cy="650699"/>
          </a:xfrm>
        </p:spPr>
        <p:txBody>
          <a:bodyPr/>
          <a:lstStyle/>
          <a:p>
            <a:r>
              <a:rPr lang="en-US" sz="3200" dirty="0">
                <a:ea typeface="ＭＳ Ｐゴシック" charset="-128"/>
                <a:cs typeface="ＭＳ Ｐゴシック" charset="-128"/>
              </a:rPr>
              <a:t>Trim (C</a:t>
            </a:r>
            <a:r>
              <a:rPr lang="en-US" sz="3200" baseline="-25000" dirty="0">
                <a:ea typeface="ＭＳ Ｐゴシック" charset="-128"/>
                <a:cs typeface="ＭＳ Ｐゴシック" charset="-128"/>
              </a:rPr>
              <a:t>M</a:t>
            </a:r>
            <a:r>
              <a:rPr lang="en-US" sz="3200" dirty="0">
                <a:ea typeface="ＭＳ Ｐゴシック" charset="-128"/>
                <a:cs typeface="ＭＳ Ｐゴシック" charset="-128"/>
              </a:rPr>
              <a:t> = 0.0) and </a:t>
            </a:r>
            <a:r>
              <a:rPr lang="en-US" sz="3200" dirty="0" err="1" smtClean="0">
                <a:ea typeface="ＭＳ Ｐゴシック" charset="-128"/>
                <a:cs typeface="ＭＳ Ｐゴシック" charset="-128"/>
              </a:rPr>
              <a:t>A</a:t>
            </a:r>
            <a:r>
              <a:rPr lang="en-US" sz="3200" baseline="-25000" dirty="0" err="1" smtClean="0">
                <a:ea typeface="ＭＳ Ｐゴシック" charset="-128"/>
                <a:cs typeface="ＭＳ Ｐゴシック" charset="-128"/>
              </a:rPr>
              <a:t>e</a:t>
            </a:r>
            <a:r>
              <a:rPr lang="en-US" sz="3200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en-US" sz="3200" dirty="0">
                <a:ea typeface="ＭＳ Ｐゴシック" charset="-128"/>
                <a:cs typeface="ＭＳ Ｐゴシック" charset="-128"/>
              </a:rPr>
              <a:t>Optimization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941209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1549809" y="1086041"/>
            <a:ext cx="6693749" cy="1729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 smtClean="0">
                <a:solidFill>
                  <a:srgbClr val="193867"/>
                </a:solidFill>
                <a:latin typeface="+mn-lt"/>
              </a:rPr>
              <a:t>C</a:t>
            </a:r>
            <a:r>
              <a:rPr lang="en-US" sz="1400" baseline="-25000" dirty="0" err="1" smtClean="0">
                <a:solidFill>
                  <a:srgbClr val="193867"/>
                </a:solidFill>
                <a:latin typeface="+mn-lt"/>
              </a:rPr>
              <a:t>Ae</a:t>
            </a:r>
            <a:r>
              <a:rPr lang="en-US" sz="1400" dirty="0" smtClean="0">
                <a:solidFill>
                  <a:srgbClr val="193867"/>
                </a:solidFill>
                <a:latin typeface="+mn-lt"/>
              </a:rPr>
              <a:t>(x</a:t>
            </a:r>
            <a:r>
              <a:rPr lang="en-US" sz="1400" dirty="0">
                <a:solidFill>
                  <a:srgbClr val="193867"/>
                </a:solidFill>
                <a:latin typeface="+mn-lt"/>
              </a:rPr>
              <a:t>), x </a:t>
            </a:r>
            <a:r>
              <a:rPr lang="el-GR" sz="1400" dirty="0">
                <a:solidFill>
                  <a:srgbClr val="193867"/>
                </a:solidFill>
                <a:latin typeface="+mn-lt"/>
              </a:rPr>
              <a:t>ϵ</a:t>
            </a:r>
            <a:r>
              <a:rPr lang="en-US" sz="1400" dirty="0">
                <a:solidFill>
                  <a:srgbClr val="193867"/>
                </a:solidFill>
                <a:latin typeface="+mn-lt"/>
              </a:rPr>
              <a:t> </a:t>
            </a:r>
            <a:r>
              <a:rPr lang="en-US" sz="1400" dirty="0" smtClean="0">
                <a:solidFill>
                  <a:srgbClr val="193867"/>
                </a:solidFill>
                <a:latin typeface="+mn-lt"/>
              </a:rPr>
              <a:t>R</a:t>
            </a:r>
            <a:r>
              <a:rPr lang="en-US" sz="1400" baseline="30000" dirty="0" smtClean="0">
                <a:solidFill>
                  <a:srgbClr val="193867"/>
                </a:solidFill>
                <a:latin typeface="+mn-lt"/>
              </a:rPr>
              <a:t>N</a:t>
            </a:r>
            <a:r>
              <a:rPr lang="en-US" sz="1400" dirty="0" smtClean="0">
                <a:solidFill>
                  <a:srgbClr val="193867"/>
                </a:solidFill>
                <a:latin typeface="+mn-lt"/>
              </a:rPr>
              <a:t>, N=124,</a:t>
            </a:r>
          </a:p>
          <a:p>
            <a:pPr>
              <a:lnSpc>
                <a:spcPct val="120000"/>
              </a:lnSpc>
            </a:pPr>
            <a:endParaRPr lang="en-US" sz="1200" dirty="0" smtClean="0">
              <a:solidFill>
                <a:srgbClr val="193867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193867"/>
                </a:solidFill>
              </a:rPr>
              <a:t>C</a:t>
            </a:r>
            <a:r>
              <a:rPr lang="en-US" sz="1200" baseline="-25000" dirty="0" smtClean="0">
                <a:solidFill>
                  <a:srgbClr val="193867"/>
                </a:solidFill>
              </a:rPr>
              <a:t>D</a:t>
            </a:r>
            <a:r>
              <a:rPr lang="en-US" sz="1200" dirty="0" smtClean="0">
                <a:solidFill>
                  <a:srgbClr val="193867"/>
                </a:solidFill>
              </a:rPr>
              <a:t>(</a:t>
            </a:r>
            <a:r>
              <a:rPr lang="en-US" sz="1200" dirty="0">
                <a:solidFill>
                  <a:srgbClr val="193867"/>
                </a:solidFill>
              </a:rPr>
              <a:t>x) </a:t>
            </a:r>
            <a:r>
              <a:rPr lang="en-US" sz="1200" dirty="0" smtClean="0">
                <a:solidFill>
                  <a:srgbClr val="193867"/>
                </a:solidFill>
              </a:rPr>
              <a:t>&lt; 0.0295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193867"/>
                </a:solidFill>
                <a:latin typeface="+mn-lt"/>
              </a:rPr>
              <a:t>C</a:t>
            </a:r>
            <a:r>
              <a:rPr lang="en-US" sz="1200" baseline="-25000" dirty="0" smtClean="0">
                <a:solidFill>
                  <a:srgbClr val="193867"/>
                </a:solidFill>
                <a:latin typeface="+mn-lt"/>
              </a:rPr>
              <a:t>L</a:t>
            </a:r>
            <a:r>
              <a:rPr lang="en-US" sz="1200" dirty="0" smtClean="0">
                <a:solidFill>
                  <a:srgbClr val="193867"/>
                </a:solidFill>
                <a:latin typeface="+mn-lt"/>
              </a:rPr>
              <a:t>(x</a:t>
            </a:r>
            <a:r>
              <a:rPr lang="en-US" sz="1200" dirty="0">
                <a:solidFill>
                  <a:srgbClr val="193867"/>
                </a:solidFill>
                <a:latin typeface="+mn-lt"/>
              </a:rPr>
              <a:t>) &gt; </a:t>
            </a:r>
            <a:r>
              <a:rPr lang="en-US" sz="1200" dirty="0" smtClean="0">
                <a:solidFill>
                  <a:srgbClr val="193867"/>
                </a:solidFill>
                <a:latin typeface="+mn-lt"/>
              </a:rPr>
              <a:t>0.1062</a:t>
            </a:r>
          </a:p>
          <a:p>
            <a:pPr>
              <a:lnSpc>
                <a:spcPct val="150000"/>
              </a:lnSpc>
            </a:pPr>
            <a:r>
              <a:rPr lang="en-US" sz="1200" dirty="0" err="1" smtClean="0">
                <a:solidFill>
                  <a:srgbClr val="193867"/>
                </a:solidFill>
                <a:latin typeface="+mn-lt"/>
              </a:rPr>
              <a:t>C</a:t>
            </a:r>
            <a:r>
              <a:rPr lang="en-US" sz="1200" baseline="-25000" dirty="0" err="1" smtClean="0">
                <a:solidFill>
                  <a:srgbClr val="193867"/>
                </a:solidFill>
                <a:latin typeface="+mn-lt"/>
              </a:rPr>
              <a:t>My</a:t>
            </a:r>
            <a:r>
              <a:rPr lang="en-US" sz="1200" dirty="0" smtClean="0">
                <a:solidFill>
                  <a:srgbClr val="193867"/>
                </a:solidFill>
                <a:latin typeface="+mn-lt"/>
              </a:rPr>
              <a:t>(x) &gt; 0.0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193867"/>
                </a:solidFill>
                <a:latin typeface="+mn-lt"/>
              </a:rPr>
              <a:t>t/c @ 2y/b = (0.1, 0.3, 0.5, 0.7, 0.9) @ x/c = </a:t>
            </a:r>
            <a:r>
              <a:rPr lang="en-US" sz="1200" dirty="0">
                <a:solidFill>
                  <a:srgbClr val="193867"/>
                </a:solidFill>
                <a:latin typeface="+mn-lt"/>
              </a:rPr>
              <a:t>(</a:t>
            </a:r>
            <a:r>
              <a:rPr lang="en-US" sz="1200" dirty="0" smtClean="0">
                <a:solidFill>
                  <a:srgbClr val="193867"/>
                </a:solidFill>
                <a:latin typeface="+mn-lt"/>
              </a:rPr>
              <a:t>0.25, 0.5, 0.75) &gt; 90% of baseline</a:t>
            </a:r>
            <a:endParaRPr lang="en-US" sz="1200" dirty="0">
              <a:solidFill>
                <a:srgbClr val="193867"/>
              </a:solidFill>
              <a:latin typeface="+mn-lt"/>
            </a:endParaRPr>
          </a:p>
        </p:txBody>
      </p:sp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882171" y="1086041"/>
            <a:ext cx="567620" cy="907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dirty="0" smtClean="0">
                <a:solidFill>
                  <a:srgbClr val="193867"/>
                </a:solidFill>
                <a:latin typeface="+mn-lt"/>
              </a:rPr>
              <a:t>Min</a:t>
            </a:r>
            <a:r>
              <a:rPr lang="en-US" sz="1200" dirty="0">
                <a:solidFill>
                  <a:srgbClr val="193867"/>
                </a:solidFill>
                <a:latin typeface="+mn-lt"/>
              </a:rPr>
              <a:t>.</a:t>
            </a:r>
          </a:p>
          <a:p>
            <a:pPr algn="r">
              <a:lnSpc>
                <a:spcPct val="150000"/>
              </a:lnSpc>
            </a:pPr>
            <a:endParaRPr lang="en-US" sz="1200" dirty="0">
              <a:solidFill>
                <a:srgbClr val="193867"/>
              </a:solidFill>
              <a:latin typeface="+mn-lt"/>
            </a:endParaRPr>
          </a:p>
          <a:p>
            <a:pPr algn="r">
              <a:lnSpc>
                <a:spcPct val="150000"/>
              </a:lnSpc>
            </a:pPr>
            <a:r>
              <a:rPr lang="en-US" sz="1200" dirty="0" err="1">
                <a:solidFill>
                  <a:srgbClr val="193867"/>
                </a:solidFill>
                <a:latin typeface="+mn-lt"/>
              </a:rPr>
              <a:t>s.t</a:t>
            </a:r>
            <a:r>
              <a:rPr lang="en-US" sz="1200" dirty="0">
                <a:solidFill>
                  <a:srgbClr val="193867"/>
                </a:solidFill>
                <a:latin typeface="+mn-lt"/>
              </a:rPr>
              <a:t>.</a:t>
            </a:r>
          </a:p>
        </p:txBody>
      </p:sp>
      <p:pic>
        <p:nvPicPr>
          <p:cNvPr id="6" name="Picture 5" descr="histo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335612" y="2805900"/>
            <a:ext cx="6152563" cy="361083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8776" y="153708"/>
            <a:ext cx="7707862" cy="650699"/>
          </a:xfrm>
        </p:spPr>
        <p:txBody>
          <a:bodyPr/>
          <a:lstStyle/>
          <a:p>
            <a:r>
              <a:rPr lang="en-US" sz="2800" dirty="0" smtClean="0">
                <a:ea typeface="ＭＳ Ｐゴシック" charset="-128"/>
                <a:cs typeface="ＭＳ Ｐゴシック" charset="-128"/>
              </a:rPr>
              <a:t>Optimization Using a “</a:t>
            </a:r>
            <a:r>
              <a:rPr lang="en-US" sz="2800" dirty="0">
                <a:ea typeface="ＭＳ Ｐゴシック" charset="-128"/>
                <a:cs typeface="ＭＳ Ｐゴシック" charset="-128"/>
              </a:rPr>
              <a:t>Direct” </a:t>
            </a:r>
            <a:r>
              <a:rPr lang="en-US" sz="2800" dirty="0" smtClean="0">
                <a:ea typeface="ＭＳ Ｐゴシック" charset="-128"/>
                <a:cs typeface="ＭＳ Ｐゴシック" charset="-128"/>
              </a:rPr>
              <a:t>Approach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155137" y="1105313"/>
            <a:ext cx="2124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193867"/>
                </a:solidFill>
              </a:rPr>
              <a:t>After 10 iterations no significant improvement in the objective function or </a:t>
            </a:r>
            <a:r>
              <a:rPr lang="en-US" sz="1600" dirty="0" err="1" smtClean="0">
                <a:solidFill>
                  <a:srgbClr val="193867"/>
                </a:solidFill>
              </a:rPr>
              <a:t>C</a:t>
            </a:r>
            <a:r>
              <a:rPr lang="en-US" sz="1600" baseline="-25000" dirty="0" err="1" smtClean="0">
                <a:solidFill>
                  <a:srgbClr val="193867"/>
                </a:solidFill>
              </a:rPr>
              <a:t>My</a:t>
            </a:r>
            <a:endParaRPr lang="en-US" sz="1600" baseline="-25000" dirty="0" smtClean="0">
              <a:solidFill>
                <a:srgbClr val="1938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125682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45898" y="1051079"/>
            <a:ext cx="7553002" cy="1538259"/>
            <a:chOff x="645898" y="1051079"/>
            <a:chExt cx="7553002" cy="1538259"/>
          </a:xfrm>
        </p:grpSpPr>
        <p:sp>
          <p:nvSpPr>
            <p:cNvPr id="9" name="TextBox 4"/>
            <p:cNvSpPr txBox="1">
              <a:spLocks noChangeArrowheads="1"/>
            </p:cNvSpPr>
            <p:nvPr/>
          </p:nvSpPr>
          <p:spPr bwMode="auto">
            <a:xfrm>
              <a:off x="1505151" y="1413632"/>
              <a:ext cx="6693749" cy="1175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err="1" smtClean="0">
                  <a:solidFill>
                    <a:srgbClr val="193867"/>
                  </a:solidFill>
                  <a:latin typeface="+mn-lt"/>
                </a:rPr>
                <a:t>C</a:t>
              </a:r>
              <a:r>
                <a:rPr lang="en-US" sz="1400" baseline="-25000" dirty="0" err="1" smtClean="0">
                  <a:solidFill>
                    <a:srgbClr val="193867"/>
                  </a:solidFill>
                  <a:latin typeface="+mn-lt"/>
                </a:rPr>
                <a:t>My</a:t>
              </a:r>
              <a:r>
                <a:rPr lang="en-US" sz="1400" dirty="0" smtClean="0">
                  <a:solidFill>
                    <a:srgbClr val="193867"/>
                  </a:solidFill>
                  <a:latin typeface="+mn-lt"/>
                </a:rPr>
                <a:t>(x</a:t>
              </a:r>
              <a:r>
                <a:rPr lang="en-US" sz="1400" dirty="0">
                  <a:solidFill>
                    <a:srgbClr val="193867"/>
                  </a:solidFill>
                  <a:latin typeface="+mn-lt"/>
                </a:rPr>
                <a:t>), x </a:t>
              </a:r>
              <a:r>
                <a:rPr lang="el-GR" sz="1400" dirty="0">
                  <a:solidFill>
                    <a:srgbClr val="193867"/>
                  </a:solidFill>
                  <a:latin typeface="+mn-lt"/>
                </a:rPr>
                <a:t>ϵ</a:t>
              </a:r>
              <a:r>
                <a:rPr lang="en-US" sz="1400" dirty="0">
                  <a:solidFill>
                    <a:srgbClr val="193867"/>
                  </a:solidFill>
                  <a:latin typeface="+mn-lt"/>
                </a:rPr>
                <a:t> </a:t>
              </a:r>
              <a:r>
                <a:rPr lang="en-US" sz="1400" dirty="0" smtClean="0">
                  <a:solidFill>
                    <a:srgbClr val="193867"/>
                  </a:solidFill>
                  <a:latin typeface="+mn-lt"/>
                </a:rPr>
                <a:t>R</a:t>
              </a:r>
              <a:r>
                <a:rPr lang="en-US" sz="1400" baseline="30000" dirty="0" smtClean="0">
                  <a:solidFill>
                    <a:srgbClr val="193867"/>
                  </a:solidFill>
                  <a:latin typeface="+mn-lt"/>
                </a:rPr>
                <a:t>N</a:t>
              </a:r>
              <a:r>
                <a:rPr lang="en-US" sz="1400" dirty="0" smtClean="0">
                  <a:solidFill>
                    <a:srgbClr val="193867"/>
                  </a:solidFill>
                  <a:latin typeface="+mn-lt"/>
                </a:rPr>
                <a:t>, N=124,</a:t>
              </a:r>
            </a:p>
            <a:p>
              <a:pPr>
                <a:lnSpc>
                  <a:spcPct val="120000"/>
                </a:lnSpc>
              </a:pPr>
              <a:endParaRPr lang="en-US" sz="1200" dirty="0" smtClean="0">
                <a:solidFill>
                  <a:srgbClr val="193867"/>
                </a:solidFill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193867"/>
                  </a:solidFill>
                </a:rPr>
                <a:t>C</a:t>
              </a:r>
              <a:r>
                <a:rPr lang="en-US" sz="1200" baseline="-25000" dirty="0">
                  <a:solidFill>
                    <a:srgbClr val="193867"/>
                  </a:solidFill>
                </a:rPr>
                <a:t>L</a:t>
              </a:r>
              <a:r>
                <a:rPr lang="en-US" sz="1200" dirty="0">
                  <a:solidFill>
                    <a:srgbClr val="193867"/>
                  </a:solidFill>
                </a:rPr>
                <a:t>(x) &gt; 0.1062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rgbClr val="193867"/>
                  </a:solidFill>
                  <a:latin typeface="+mn-lt"/>
                </a:rPr>
                <a:t>t/c @ 2y/b = (0.1, 0.3, 0.5, 0.7, 0.9) @ x/c = </a:t>
              </a:r>
              <a:r>
                <a:rPr lang="en-US" sz="1200" dirty="0">
                  <a:solidFill>
                    <a:srgbClr val="193867"/>
                  </a:solidFill>
                  <a:latin typeface="+mn-lt"/>
                </a:rPr>
                <a:t>(</a:t>
              </a:r>
              <a:r>
                <a:rPr lang="en-US" sz="1200" dirty="0" smtClean="0">
                  <a:solidFill>
                    <a:srgbClr val="193867"/>
                  </a:solidFill>
                  <a:latin typeface="+mn-lt"/>
                </a:rPr>
                <a:t>0.25, 0.5, 0.75) &gt; 90% of baseline</a:t>
              </a:r>
              <a:endParaRPr lang="en-US" sz="1200" dirty="0">
                <a:solidFill>
                  <a:srgbClr val="193867"/>
                </a:solidFill>
                <a:latin typeface="+mn-lt"/>
              </a:endParaRPr>
            </a:p>
          </p:txBody>
        </p:sp>
        <p:sp>
          <p:nvSpPr>
            <p:cNvPr id="10" name="TextBox 5"/>
            <p:cNvSpPr txBox="1">
              <a:spLocks noChangeArrowheads="1"/>
            </p:cNvSpPr>
            <p:nvPr/>
          </p:nvSpPr>
          <p:spPr bwMode="auto">
            <a:xfrm>
              <a:off x="837513" y="1457428"/>
              <a:ext cx="567620" cy="9079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dirty="0" smtClean="0">
                  <a:solidFill>
                    <a:srgbClr val="193867"/>
                  </a:solidFill>
                  <a:latin typeface="+mn-lt"/>
                </a:rPr>
                <a:t>Max.</a:t>
              </a:r>
              <a:endParaRPr lang="en-US" sz="1200" dirty="0">
                <a:solidFill>
                  <a:srgbClr val="193867"/>
                </a:solidFill>
                <a:latin typeface="+mn-lt"/>
              </a:endParaRPr>
            </a:p>
            <a:p>
              <a:pPr algn="r">
                <a:lnSpc>
                  <a:spcPct val="150000"/>
                </a:lnSpc>
              </a:pPr>
              <a:endParaRPr lang="en-US" sz="1200" dirty="0">
                <a:solidFill>
                  <a:srgbClr val="193867"/>
                </a:solidFill>
                <a:latin typeface="+mn-lt"/>
              </a:endParaRPr>
            </a:p>
            <a:p>
              <a:pPr algn="r">
                <a:lnSpc>
                  <a:spcPct val="150000"/>
                </a:lnSpc>
              </a:pPr>
              <a:r>
                <a:rPr lang="en-US" sz="1200" dirty="0" err="1">
                  <a:solidFill>
                    <a:srgbClr val="193867"/>
                  </a:solidFill>
                  <a:latin typeface="+mn-lt"/>
                </a:rPr>
                <a:t>s.t</a:t>
              </a:r>
              <a:r>
                <a:rPr lang="en-US" sz="1200" dirty="0">
                  <a:solidFill>
                    <a:srgbClr val="193867"/>
                  </a:solidFill>
                  <a:latin typeface="+mn-lt"/>
                </a:rPr>
                <a:t>.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45898" y="1051079"/>
              <a:ext cx="4258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193867"/>
                  </a:solidFill>
                </a:rPr>
                <a:t>1</a:t>
              </a:r>
              <a:r>
                <a:rPr lang="en-US" sz="1800" baseline="30000" dirty="0" smtClean="0">
                  <a:solidFill>
                    <a:srgbClr val="193867"/>
                  </a:solidFill>
                </a:rPr>
                <a:t>st</a:t>
              </a:r>
              <a:r>
                <a:rPr lang="en-US" sz="1800" dirty="0" smtClean="0">
                  <a:solidFill>
                    <a:srgbClr val="193867"/>
                  </a:solidFill>
                </a:rPr>
                <a:t> step) Increase C</a:t>
              </a:r>
              <a:r>
                <a:rPr lang="en-US" sz="1800" baseline="-25000" dirty="0" smtClean="0">
                  <a:solidFill>
                    <a:srgbClr val="193867"/>
                  </a:solidFill>
                </a:rPr>
                <a:t>M </a:t>
              </a:r>
              <a:r>
                <a:rPr lang="en-US" sz="1800" dirty="0" smtClean="0">
                  <a:solidFill>
                    <a:srgbClr val="193867"/>
                  </a:solidFill>
                </a:rPr>
                <a:t>(positive value). </a:t>
              </a:r>
              <a:endParaRPr lang="en-US" sz="1800" dirty="0">
                <a:solidFill>
                  <a:srgbClr val="193867"/>
                </a:solidFill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48776" y="175420"/>
            <a:ext cx="7707862" cy="650699"/>
          </a:xfrm>
        </p:spPr>
        <p:txBody>
          <a:bodyPr/>
          <a:lstStyle/>
          <a:p>
            <a:r>
              <a:rPr lang="en-US" sz="2800" dirty="0" smtClean="0">
                <a:ea typeface="ＭＳ Ｐゴシック" charset="-128"/>
                <a:cs typeface="ＭＳ Ｐゴシック" charset="-128"/>
              </a:rPr>
              <a:t>Optimization using an “</a:t>
            </a:r>
            <a:r>
              <a:rPr lang="en-US" sz="2800" dirty="0">
                <a:ea typeface="ＭＳ Ｐゴシック" charset="-128"/>
                <a:cs typeface="ＭＳ Ｐゴシック" charset="-128"/>
              </a:rPr>
              <a:t>Indirect” approach</a:t>
            </a:r>
            <a:endParaRPr lang="en-US" sz="28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68644" y="1619085"/>
            <a:ext cx="8097408" cy="2769078"/>
            <a:chOff x="68644" y="1619085"/>
            <a:chExt cx="8097408" cy="2769078"/>
          </a:xfrm>
        </p:grpSpPr>
        <p:grpSp>
          <p:nvGrpSpPr>
            <p:cNvPr id="4" name="Group 3"/>
            <p:cNvGrpSpPr/>
            <p:nvPr/>
          </p:nvGrpSpPr>
          <p:grpSpPr>
            <a:xfrm>
              <a:off x="655978" y="2637761"/>
              <a:ext cx="7510074" cy="1750402"/>
              <a:chOff x="655978" y="2637761"/>
              <a:chExt cx="7510074" cy="1750402"/>
            </a:xfrm>
          </p:grpSpPr>
          <p:sp>
            <p:nvSpPr>
              <p:cNvPr id="11" name="TextBox 4"/>
              <p:cNvSpPr txBox="1">
                <a:spLocks noChangeArrowheads="1"/>
              </p:cNvSpPr>
              <p:nvPr/>
            </p:nvSpPr>
            <p:spPr bwMode="auto">
              <a:xfrm>
                <a:off x="1472303" y="2935458"/>
                <a:ext cx="6693749" cy="14527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solidFill>
                      <a:srgbClr val="193867"/>
                    </a:solidFill>
                    <a:latin typeface="+mn-lt"/>
                  </a:rPr>
                  <a:t>C</a:t>
                </a:r>
                <a:r>
                  <a:rPr lang="en-US" sz="1400" baseline="-25000" dirty="0">
                    <a:solidFill>
                      <a:srgbClr val="193867"/>
                    </a:solidFill>
                    <a:latin typeface="+mn-lt"/>
                  </a:rPr>
                  <a:t>D</a:t>
                </a:r>
                <a:r>
                  <a:rPr lang="en-US" sz="1400" dirty="0" smtClean="0">
                    <a:solidFill>
                      <a:srgbClr val="193867"/>
                    </a:solidFill>
                    <a:latin typeface="+mn-lt"/>
                  </a:rPr>
                  <a:t>(x</a:t>
                </a:r>
                <a:r>
                  <a:rPr lang="en-US" sz="1400" dirty="0">
                    <a:solidFill>
                      <a:srgbClr val="193867"/>
                    </a:solidFill>
                    <a:latin typeface="+mn-lt"/>
                  </a:rPr>
                  <a:t>), x </a:t>
                </a:r>
                <a:r>
                  <a:rPr lang="el-GR" sz="1400" dirty="0">
                    <a:solidFill>
                      <a:srgbClr val="193867"/>
                    </a:solidFill>
                    <a:latin typeface="+mn-lt"/>
                  </a:rPr>
                  <a:t>ϵ</a:t>
                </a:r>
                <a:r>
                  <a:rPr lang="en-US" sz="1400" dirty="0">
                    <a:solidFill>
                      <a:srgbClr val="193867"/>
                    </a:solidFill>
                    <a:latin typeface="+mn-lt"/>
                  </a:rPr>
                  <a:t> </a:t>
                </a:r>
                <a:r>
                  <a:rPr lang="en-US" sz="1400" dirty="0" smtClean="0">
                    <a:solidFill>
                      <a:srgbClr val="193867"/>
                    </a:solidFill>
                    <a:latin typeface="+mn-lt"/>
                  </a:rPr>
                  <a:t>R</a:t>
                </a:r>
                <a:r>
                  <a:rPr lang="en-US" sz="1400" baseline="30000" dirty="0" smtClean="0">
                    <a:solidFill>
                      <a:srgbClr val="193867"/>
                    </a:solidFill>
                    <a:latin typeface="+mn-lt"/>
                  </a:rPr>
                  <a:t>N</a:t>
                </a:r>
                <a:r>
                  <a:rPr lang="en-US" sz="1400" dirty="0" smtClean="0">
                    <a:solidFill>
                      <a:srgbClr val="193867"/>
                    </a:solidFill>
                    <a:latin typeface="+mn-lt"/>
                  </a:rPr>
                  <a:t>, N=124,</a:t>
                </a:r>
              </a:p>
              <a:p>
                <a:pPr>
                  <a:lnSpc>
                    <a:spcPct val="120000"/>
                  </a:lnSpc>
                </a:pPr>
                <a:endParaRPr lang="en-US" sz="1200" dirty="0" smtClean="0">
                  <a:solidFill>
                    <a:srgbClr val="193867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 smtClean="0">
                    <a:solidFill>
                      <a:srgbClr val="193867"/>
                    </a:solidFill>
                    <a:latin typeface="+mn-lt"/>
                  </a:rPr>
                  <a:t>C</a:t>
                </a:r>
                <a:r>
                  <a:rPr lang="en-US" sz="1200" baseline="-25000" dirty="0" smtClean="0">
                    <a:solidFill>
                      <a:srgbClr val="193867"/>
                    </a:solidFill>
                    <a:latin typeface="+mn-lt"/>
                  </a:rPr>
                  <a:t>L</a:t>
                </a:r>
                <a:r>
                  <a:rPr lang="en-US" sz="1200" dirty="0" smtClean="0">
                    <a:solidFill>
                      <a:srgbClr val="193867"/>
                    </a:solidFill>
                    <a:latin typeface="+mn-lt"/>
                  </a:rPr>
                  <a:t>(x</a:t>
                </a:r>
                <a:r>
                  <a:rPr lang="en-US" sz="1200" dirty="0">
                    <a:solidFill>
                      <a:srgbClr val="193867"/>
                    </a:solidFill>
                    <a:latin typeface="+mn-lt"/>
                  </a:rPr>
                  <a:t>) &gt; </a:t>
                </a:r>
                <a:r>
                  <a:rPr lang="en-US" sz="1200" dirty="0" smtClean="0">
                    <a:solidFill>
                      <a:srgbClr val="193867"/>
                    </a:solidFill>
                    <a:latin typeface="+mn-lt"/>
                  </a:rPr>
                  <a:t>0.1062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dirty="0" err="1" smtClean="0">
                    <a:solidFill>
                      <a:srgbClr val="193867"/>
                    </a:solidFill>
                    <a:latin typeface="+mn-lt"/>
                  </a:rPr>
                  <a:t>C</a:t>
                </a:r>
                <a:r>
                  <a:rPr lang="en-US" sz="1200" baseline="-25000" dirty="0" err="1" smtClean="0">
                    <a:solidFill>
                      <a:srgbClr val="193867"/>
                    </a:solidFill>
                    <a:latin typeface="+mn-lt"/>
                  </a:rPr>
                  <a:t>My</a:t>
                </a:r>
                <a:r>
                  <a:rPr lang="en-US" sz="1200" dirty="0" smtClean="0">
                    <a:solidFill>
                      <a:srgbClr val="193867"/>
                    </a:solidFill>
                    <a:latin typeface="+mn-lt"/>
                  </a:rPr>
                  <a:t>(x) &gt; 0.0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dirty="0" smtClean="0">
                    <a:solidFill>
                      <a:srgbClr val="193867"/>
                    </a:solidFill>
                    <a:latin typeface="+mn-lt"/>
                  </a:rPr>
                  <a:t>t/c @ 2y/b = (0.1, 0.3, 0.5, 0.7, 0.9) @ x/c = </a:t>
                </a:r>
                <a:r>
                  <a:rPr lang="en-US" sz="1200" dirty="0">
                    <a:solidFill>
                      <a:srgbClr val="193867"/>
                    </a:solidFill>
                    <a:latin typeface="+mn-lt"/>
                  </a:rPr>
                  <a:t>(</a:t>
                </a:r>
                <a:r>
                  <a:rPr lang="en-US" sz="1200" dirty="0" smtClean="0">
                    <a:solidFill>
                      <a:srgbClr val="193867"/>
                    </a:solidFill>
                    <a:latin typeface="+mn-lt"/>
                  </a:rPr>
                  <a:t>0.25, 0.5, 0.75) &gt; 90% of baseline</a:t>
                </a:r>
                <a:endParaRPr lang="en-US" sz="1200" dirty="0">
                  <a:solidFill>
                    <a:srgbClr val="193867"/>
                  </a:solidFill>
                  <a:latin typeface="+mn-lt"/>
                </a:endParaRPr>
              </a:p>
            </p:txBody>
          </p:sp>
          <p:sp>
            <p:nvSpPr>
              <p:cNvPr id="12" name="TextBox 5"/>
              <p:cNvSpPr txBox="1">
                <a:spLocks noChangeArrowheads="1"/>
              </p:cNvSpPr>
              <p:nvPr/>
            </p:nvSpPr>
            <p:spPr bwMode="auto">
              <a:xfrm>
                <a:off x="804665" y="2979254"/>
                <a:ext cx="567620" cy="9079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200" dirty="0" smtClean="0">
                    <a:solidFill>
                      <a:srgbClr val="193867"/>
                    </a:solidFill>
                    <a:latin typeface="+mn-lt"/>
                  </a:rPr>
                  <a:t>Min</a:t>
                </a:r>
                <a:r>
                  <a:rPr lang="en-US" sz="1200" dirty="0">
                    <a:solidFill>
                      <a:srgbClr val="193867"/>
                    </a:solidFill>
                    <a:latin typeface="+mn-lt"/>
                  </a:rPr>
                  <a:t>.</a:t>
                </a:r>
              </a:p>
              <a:p>
                <a:pPr algn="r">
                  <a:lnSpc>
                    <a:spcPct val="150000"/>
                  </a:lnSpc>
                </a:pPr>
                <a:endParaRPr lang="en-US" sz="1200" dirty="0">
                  <a:solidFill>
                    <a:srgbClr val="193867"/>
                  </a:solidFill>
                  <a:latin typeface="+mn-lt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en-US" sz="1200" dirty="0" err="1">
                    <a:solidFill>
                      <a:srgbClr val="193867"/>
                    </a:solidFill>
                    <a:latin typeface="+mn-lt"/>
                  </a:rPr>
                  <a:t>s.t</a:t>
                </a:r>
                <a:r>
                  <a:rPr lang="en-US" sz="1200" dirty="0">
                    <a:solidFill>
                      <a:srgbClr val="193867"/>
                    </a:solidFill>
                    <a:latin typeface="+mn-lt"/>
                  </a:rPr>
                  <a:t>.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55978" y="2637761"/>
                <a:ext cx="6334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>
                    <a:solidFill>
                      <a:srgbClr val="193867"/>
                    </a:solidFill>
                  </a:rPr>
                  <a:t>2</a:t>
                </a:r>
                <a:r>
                  <a:rPr lang="en-US" sz="1800" baseline="30000" dirty="0" smtClean="0">
                    <a:solidFill>
                      <a:srgbClr val="193867"/>
                    </a:solidFill>
                  </a:rPr>
                  <a:t>st</a:t>
                </a:r>
                <a:r>
                  <a:rPr lang="en-US" sz="1800" dirty="0" smtClean="0">
                    <a:solidFill>
                      <a:srgbClr val="193867"/>
                    </a:solidFill>
                  </a:rPr>
                  <a:t> step) Minimize C</a:t>
                </a:r>
                <a:r>
                  <a:rPr lang="en-US" sz="1800" baseline="-25000" dirty="0" smtClean="0">
                    <a:solidFill>
                      <a:srgbClr val="193867"/>
                    </a:solidFill>
                  </a:rPr>
                  <a:t>D</a:t>
                </a:r>
                <a:r>
                  <a:rPr lang="en-US" sz="1800" dirty="0" smtClean="0">
                    <a:solidFill>
                      <a:srgbClr val="193867"/>
                    </a:solidFill>
                  </a:rPr>
                  <a:t> with constraints.</a:t>
                </a:r>
                <a:endParaRPr lang="en-US" sz="1800" dirty="0">
                  <a:solidFill>
                    <a:srgbClr val="193867"/>
                  </a:solidFill>
                </a:endParaRPr>
              </a:p>
            </p:txBody>
          </p:sp>
        </p:grpSp>
        <p:sp>
          <p:nvSpPr>
            <p:cNvPr id="8" name="Curved Up Arrow 7"/>
            <p:cNvSpPr/>
            <p:nvPr/>
          </p:nvSpPr>
          <p:spPr bwMode="auto">
            <a:xfrm rot="5400000">
              <a:off x="-901033" y="2588762"/>
              <a:ext cx="2557217" cy="617863"/>
            </a:xfrm>
            <a:prstGeom prst="curvedUpArrow">
              <a:avLst/>
            </a:prstGeom>
            <a:solidFill>
              <a:srgbClr val="C0504D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FAF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12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98163" y="3144515"/>
            <a:ext cx="7968761" cy="3295271"/>
            <a:chOff x="198163" y="3144515"/>
            <a:chExt cx="7968761" cy="3295271"/>
          </a:xfrm>
        </p:grpSpPr>
        <p:grpSp>
          <p:nvGrpSpPr>
            <p:cNvPr id="7" name="Group 6"/>
            <p:cNvGrpSpPr/>
            <p:nvPr/>
          </p:nvGrpSpPr>
          <p:grpSpPr>
            <a:xfrm>
              <a:off x="655112" y="4399624"/>
              <a:ext cx="7511812" cy="2040162"/>
              <a:chOff x="655112" y="4399624"/>
              <a:chExt cx="7511812" cy="2040162"/>
            </a:xfrm>
          </p:grpSpPr>
          <p:sp>
            <p:nvSpPr>
              <p:cNvPr id="14" name="TextBox 4"/>
              <p:cNvSpPr txBox="1">
                <a:spLocks noChangeArrowheads="1"/>
              </p:cNvSpPr>
              <p:nvPr/>
            </p:nvSpPr>
            <p:spPr bwMode="auto">
              <a:xfrm>
                <a:off x="1473175" y="4710082"/>
                <a:ext cx="6693749" cy="17297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 err="1" smtClean="0">
                    <a:solidFill>
                      <a:srgbClr val="193867"/>
                    </a:solidFill>
                    <a:latin typeface="+mn-lt"/>
                  </a:rPr>
                  <a:t>C</a:t>
                </a:r>
                <a:r>
                  <a:rPr lang="en-US" sz="1400" baseline="-25000" dirty="0" err="1" smtClean="0">
                    <a:solidFill>
                      <a:srgbClr val="193867"/>
                    </a:solidFill>
                    <a:latin typeface="+mn-lt"/>
                  </a:rPr>
                  <a:t>Ae</a:t>
                </a:r>
                <a:r>
                  <a:rPr lang="en-US" sz="1400" dirty="0" smtClean="0">
                    <a:solidFill>
                      <a:srgbClr val="193867"/>
                    </a:solidFill>
                    <a:latin typeface="+mn-lt"/>
                  </a:rPr>
                  <a:t>(x</a:t>
                </a:r>
                <a:r>
                  <a:rPr lang="en-US" sz="1400" dirty="0">
                    <a:solidFill>
                      <a:srgbClr val="193867"/>
                    </a:solidFill>
                    <a:latin typeface="+mn-lt"/>
                  </a:rPr>
                  <a:t>), x </a:t>
                </a:r>
                <a:r>
                  <a:rPr lang="el-GR" sz="1400" dirty="0">
                    <a:solidFill>
                      <a:srgbClr val="193867"/>
                    </a:solidFill>
                    <a:latin typeface="+mn-lt"/>
                  </a:rPr>
                  <a:t>ϵ</a:t>
                </a:r>
                <a:r>
                  <a:rPr lang="en-US" sz="1400" dirty="0">
                    <a:solidFill>
                      <a:srgbClr val="193867"/>
                    </a:solidFill>
                    <a:latin typeface="+mn-lt"/>
                  </a:rPr>
                  <a:t> </a:t>
                </a:r>
                <a:r>
                  <a:rPr lang="en-US" sz="1400" dirty="0" smtClean="0">
                    <a:solidFill>
                      <a:srgbClr val="193867"/>
                    </a:solidFill>
                    <a:latin typeface="+mn-lt"/>
                  </a:rPr>
                  <a:t>R</a:t>
                </a:r>
                <a:r>
                  <a:rPr lang="en-US" sz="1400" baseline="30000" dirty="0" smtClean="0">
                    <a:solidFill>
                      <a:srgbClr val="193867"/>
                    </a:solidFill>
                    <a:latin typeface="+mn-lt"/>
                  </a:rPr>
                  <a:t>N</a:t>
                </a:r>
                <a:r>
                  <a:rPr lang="en-US" sz="1400" dirty="0" smtClean="0">
                    <a:solidFill>
                      <a:srgbClr val="193867"/>
                    </a:solidFill>
                    <a:latin typeface="+mn-lt"/>
                  </a:rPr>
                  <a:t>, N=124,</a:t>
                </a:r>
              </a:p>
              <a:p>
                <a:pPr>
                  <a:lnSpc>
                    <a:spcPct val="120000"/>
                  </a:lnSpc>
                </a:pPr>
                <a:endParaRPr lang="en-US" sz="1200" dirty="0" smtClean="0">
                  <a:solidFill>
                    <a:srgbClr val="193867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 smtClean="0">
                    <a:solidFill>
                      <a:srgbClr val="193867"/>
                    </a:solidFill>
                  </a:rPr>
                  <a:t>C</a:t>
                </a:r>
                <a:r>
                  <a:rPr lang="en-US" sz="1200" baseline="-25000" dirty="0" smtClean="0">
                    <a:solidFill>
                      <a:srgbClr val="193867"/>
                    </a:solidFill>
                  </a:rPr>
                  <a:t>D</a:t>
                </a:r>
                <a:r>
                  <a:rPr lang="en-US" sz="1200" dirty="0" smtClean="0">
                    <a:solidFill>
                      <a:srgbClr val="193867"/>
                    </a:solidFill>
                  </a:rPr>
                  <a:t>(</a:t>
                </a:r>
                <a:r>
                  <a:rPr lang="en-US" sz="1200" dirty="0">
                    <a:solidFill>
                      <a:srgbClr val="193867"/>
                    </a:solidFill>
                  </a:rPr>
                  <a:t>x) </a:t>
                </a:r>
                <a:r>
                  <a:rPr lang="en-US" sz="1200" dirty="0" smtClean="0">
                    <a:solidFill>
                      <a:srgbClr val="193867"/>
                    </a:solidFill>
                  </a:rPr>
                  <a:t>&lt; 0.0295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dirty="0" smtClean="0">
                    <a:solidFill>
                      <a:srgbClr val="193867"/>
                    </a:solidFill>
                    <a:latin typeface="+mn-lt"/>
                  </a:rPr>
                  <a:t>C</a:t>
                </a:r>
                <a:r>
                  <a:rPr lang="en-US" sz="1200" baseline="-25000" dirty="0" smtClean="0">
                    <a:solidFill>
                      <a:srgbClr val="193867"/>
                    </a:solidFill>
                    <a:latin typeface="+mn-lt"/>
                  </a:rPr>
                  <a:t>L</a:t>
                </a:r>
                <a:r>
                  <a:rPr lang="en-US" sz="1200" dirty="0" smtClean="0">
                    <a:solidFill>
                      <a:srgbClr val="193867"/>
                    </a:solidFill>
                    <a:latin typeface="+mn-lt"/>
                  </a:rPr>
                  <a:t>(x</a:t>
                </a:r>
                <a:r>
                  <a:rPr lang="en-US" sz="1200" dirty="0">
                    <a:solidFill>
                      <a:srgbClr val="193867"/>
                    </a:solidFill>
                    <a:latin typeface="+mn-lt"/>
                  </a:rPr>
                  <a:t>) &gt; </a:t>
                </a:r>
                <a:r>
                  <a:rPr lang="en-US" sz="1200" dirty="0" smtClean="0">
                    <a:solidFill>
                      <a:srgbClr val="193867"/>
                    </a:solidFill>
                    <a:latin typeface="+mn-lt"/>
                  </a:rPr>
                  <a:t>0.1062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dirty="0" err="1" smtClean="0">
                    <a:solidFill>
                      <a:srgbClr val="193867"/>
                    </a:solidFill>
                    <a:latin typeface="+mn-lt"/>
                  </a:rPr>
                  <a:t>C</a:t>
                </a:r>
                <a:r>
                  <a:rPr lang="en-US" sz="1200" baseline="-25000" dirty="0" err="1" smtClean="0">
                    <a:solidFill>
                      <a:srgbClr val="193867"/>
                    </a:solidFill>
                    <a:latin typeface="+mn-lt"/>
                  </a:rPr>
                  <a:t>My</a:t>
                </a:r>
                <a:r>
                  <a:rPr lang="en-US" sz="1200" dirty="0" smtClean="0">
                    <a:solidFill>
                      <a:srgbClr val="193867"/>
                    </a:solidFill>
                    <a:latin typeface="+mn-lt"/>
                  </a:rPr>
                  <a:t>(x) &gt; 0.0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dirty="0" smtClean="0">
                    <a:solidFill>
                      <a:srgbClr val="193867"/>
                    </a:solidFill>
                    <a:latin typeface="+mn-lt"/>
                  </a:rPr>
                  <a:t>t/c @ 2y/b = (0.1, 0.3, 0.5, 0.7, 0.9) @ x/c = </a:t>
                </a:r>
                <a:r>
                  <a:rPr lang="en-US" sz="1200" dirty="0">
                    <a:solidFill>
                      <a:srgbClr val="193867"/>
                    </a:solidFill>
                    <a:latin typeface="+mn-lt"/>
                  </a:rPr>
                  <a:t>(</a:t>
                </a:r>
                <a:r>
                  <a:rPr lang="en-US" sz="1200" dirty="0" smtClean="0">
                    <a:solidFill>
                      <a:srgbClr val="193867"/>
                    </a:solidFill>
                    <a:latin typeface="+mn-lt"/>
                  </a:rPr>
                  <a:t>0.25, 0.5, 0.75) &gt; 90% of baseline</a:t>
                </a:r>
                <a:endParaRPr lang="en-US" sz="1200" dirty="0">
                  <a:solidFill>
                    <a:srgbClr val="193867"/>
                  </a:solidFill>
                  <a:latin typeface="+mn-lt"/>
                </a:endParaRPr>
              </a:p>
            </p:txBody>
          </p:sp>
          <p:sp>
            <p:nvSpPr>
              <p:cNvPr id="15" name="TextBox 5"/>
              <p:cNvSpPr txBox="1">
                <a:spLocks noChangeArrowheads="1"/>
              </p:cNvSpPr>
              <p:nvPr/>
            </p:nvSpPr>
            <p:spPr bwMode="auto">
              <a:xfrm>
                <a:off x="805537" y="4753878"/>
                <a:ext cx="567620" cy="9079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200" dirty="0" smtClean="0">
                    <a:solidFill>
                      <a:srgbClr val="193867"/>
                    </a:solidFill>
                    <a:latin typeface="+mn-lt"/>
                  </a:rPr>
                  <a:t>Min</a:t>
                </a:r>
                <a:r>
                  <a:rPr lang="en-US" sz="1200" dirty="0">
                    <a:solidFill>
                      <a:srgbClr val="193867"/>
                    </a:solidFill>
                    <a:latin typeface="+mn-lt"/>
                  </a:rPr>
                  <a:t>.</a:t>
                </a:r>
              </a:p>
              <a:p>
                <a:pPr algn="r">
                  <a:lnSpc>
                    <a:spcPct val="150000"/>
                  </a:lnSpc>
                </a:pPr>
                <a:endParaRPr lang="en-US" sz="1200" dirty="0">
                  <a:solidFill>
                    <a:srgbClr val="193867"/>
                  </a:solidFill>
                  <a:latin typeface="+mn-lt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en-US" sz="1200" dirty="0" err="1">
                    <a:solidFill>
                      <a:srgbClr val="193867"/>
                    </a:solidFill>
                    <a:latin typeface="+mn-lt"/>
                  </a:rPr>
                  <a:t>s.t</a:t>
                </a:r>
                <a:r>
                  <a:rPr lang="en-US" sz="1200" dirty="0">
                    <a:solidFill>
                      <a:srgbClr val="193867"/>
                    </a:solidFill>
                    <a:latin typeface="+mn-lt"/>
                  </a:rPr>
                  <a:t>.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55112" y="4399624"/>
                <a:ext cx="60688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>
                    <a:solidFill>
                      <a:srgbClr val="193867"/>
                    </a:solidFill>
                  </a:rPr>
                  <a:t>3</a:t>
                </a:r>
                <a:r>
                  <a:rPr lang="en-US" sz="1800" baseline="30000" dirty="0" smtClean="0">
                    <a:solidFill>
                      <a:srgbClr val="193867"/>
                    </a:solidFill>
                  </a:rPr>
                  <a:t>st</a:t>
                </a:r>
                <a:r>
                  <a:rPr lang="en-US" sz="1800" dirty="0" smtClean="0">
                    <a:solidFill>
                      <a:srgbClr val="193867"/>
                    </a:solidFill>
                  </a:rPr>
                  <a:t> step) Minimize </a:t>
                </a:r>
                <a:r>
                  <a:rPr lang="en-US" sz="1800" dirty="0" err="1" smtClean="0">
                    <a:solidFill>
                      <a:srgbClr val="193867"/>
                    </a:solidFill>
                  </a:rPr>
                  <a:t>C</a:t>
                </a:r>
                <a:r>
                  <a:rPr lang="en-US" sz="1800" baseline="-25000" dirty="0" err="1" smtClean="0">
                    <a:solidFill>
                      <a:srgbClr val="193867"/>
                    </a:solidFill>
                  </a:rPr>
                  <a:t>Ae</a:t>
                </a:r>
                <a:r>
                  <a:rPr lang="en-US" sz="1800" dirty="0" smtClean="0">
                    <a:solidFill>
                      <a:srgbClr val="193867"/>
                    </a:solidFill>
                  </a:rPr>
                  <a:t> with constraints.</a:t>
                </a:r>
                <a:endParaRPr lang="en-US" sz="1800" dirty="0">
                  <a:solidFill>
                    <a:srgbClr val="193867"/>
                  </a:solidFill>
                </a:endParaRPr>
              </a:p>
            </p:txBody>
          </p:sp>
        </p:grpSp>
        <p:sp>
          <p:nvSpPr>
            <p:cNvPr id="19" name="Curved Up Arrow 18"/>
            <p:cNvSpPr/>
            <p:nvPr/>
          </p:nvSpPr>
          <p:spPr bwMode="auto">
            <a:xfrm rot="5400000">
              <a:off x="-771514" y="4114192"/>
              <a:ext cx="2557217" cy="617863"/>
            </a:xfrm>
            <a:prstGeom prst="curvedUpArrow">
              <a:avLst/>
            </a:prstGeom>
            <a:solidFill>
              <a:srgbClr val="C0504D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FAF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1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663612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71982" y="1586891"/>
            <a:ext cx="3885734" cy="386255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1800" b="1" dirty="0" smtClean="0">
                <a:solidFill>
                  <a:schemeClr val="bg2"/>
                </a:solidFill>
                <a:ea typeface="ＭＳ Ｐゴシック" charset="-128"/>
              </a:rPr>
              <a:t>Introduction</a:t>
            </a:r>
          </a:p>
          <a:p>
            <a:pPr>
              <a:defRPr/>
            </a:pPr>
            <a:endParaRPr lang="en-US" sz="1800" b="1" dirty="0" smtClean="0">
              <a:solidFill>
                <a:schemeClr val="bg2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rgbClr val="F6C2C2"/>
                </a:solidFill>
                <a:ea typeface="ＭＳ Ｐゴシック" charset="-128"/>
              </a:rPr>
              <a:t>Why SU</a:t>
            </a:r>
            <a:r>
              <a:rPr lang="en-US" sz="1800" b="1" baseline="30000" dirty="0" smtClean="0">
                <a:solidFill>
                  <a:srgbClr val="F6C2C2"/>
                </a:solidFill>
                <a:ea typeface="ＭＳ Ｐゴシック" charset="-128"/>
              </a:rPr>
              <a:t>2</a:t>
            </a:r>
            <a:r>
              <a:rPr lang="en-US" sz="1800" b="1" dirty="0" smtClean="0">
                <a:solidFill>
                  <a:srgbClr val="F6C2C2"/>
                </a:solidFill>
                <a:ea typeface="ＭＳ Ｐゴシック" charset="-128"/>
              </a:rPr>
              <a:t>?</a:t>
            </a:r>
          </a:p>
          <a:p>
            <a:pPr>
              <a:defRPr/>
            </a:pPr>
            <a:endParaRPr lang="en-US" sz="1800" b="1" dirty="0">
              <a:solidFill>
                <a:srgbClr val="F6C2C2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rgbClr val="F6C2C2"/>
                </a:solidFill>
                <a:ea typeface="ＭＳ Ｐゴシック" charset="-128"/>
              </a:rPr>
              <a:t>Supersonic Aircraft design</a:t>
            </a:r>
          </a:p>
          <a:p>
            <a:pPr>
              <a:defRPr/>
            </a:pPr>
            <a:endParaRPr lang="en-US" sz="1800" b="1" dirty="0">
              <a:solidFill>
                <a:srgbClr val="F6C2C2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rgbClr val="F6C2C2"/>
                </a:solidFill>
                <a:ea typeface="ＭＳ Ｐゴシック" charset="-128"/>
              </a:rPr>
              <a:t>Unsteady design</a:t>
            </a:r>
          </a:p>
          <a:p>
            <a:pPr>
              <a:defRPr/>
            </a:pPr>
            <a:endParaRPr lang="en-US" sz="1800" b="1" dirty="0">
              <a:solidFill>
                <a:srgbClr val="F6C2C2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>
                <a:solidFill>
                  <a:srgbClr val="F6C2C2"/>
                </a:solidFill>
                <a:ea typeface="ＭＳ Ｐゴシック" charset="-128"/>
              </a:rPr>
              <a:t>Verification and </a:t>
            </a:r>
            <a:r>
              <a:rPr lang="en-US" sz="1800" b="1" dirty="0" smtClean="0">
                <a:solidFill>
                  <a:srgbClr val="F6C2C2"/>
                </a:solidFill>
                <a:ea typeface="ＭＳ Ｐゴシック" charset="-128"/>
              </a:rPr>
              <a:t>Validation</a:t>
            </a:r>
          </a:p>
          <a:p>
            <a:pPr>
              <a:defRPr/>
            </a:pPr>
            <a:endParaRPr lang="en-US" sz="1800" b="1" dirty="0">
              <a:solidFill>
                <a:srgbClr val="F6C2C2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rgbClr val="F6C2C2"/>
                </a:solidFill>
                <a:ea typeface="ＭＳ Ｐゴシック" charset="-128"/>
              </a:rPr>
              <a:t>Conclusions</a:t>
            </a:r>
            <a:endParaRPr lang="en-US" sz="1800" b="1" dirty="0">
              <a:solidFill>
                <a:srgbClr val="F6C2C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913" y="2613154"/>
            <a:ext cx="2386429" cy="17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95674679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 advTm="9613">
        <p:fade/>
      </p:transition>
    </mc:Choice>
    <mc:Fallback>
      <p:transition advTm="961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nvergen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711139" y="1653256"/>
            <a:ext cx="7646742" cy="448897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2</a:t>
            </a:r>
            <a:r>
              <a:rPr lang="en-US" sz="2800" baseline="30000" dirty="0"/>
              <a:t>st</a:t>
            </a:r>
            <a:r>
              <a:rPr lang="en-US" sz="2800" dirty="0"/>
              <a:t> step) Minimize C</a:t>
            </a:r>
            <a:r>
              <a:rPr lang="en-US" sz="2800" baseline="-25000" dirty="0"/>
              <a:t>D</a:t>
            </a:r>
            <a:r>
              <a:rPr lang="en-US" sz="2800" dirty="0"/>
              <a:t> with </a:t>
            </a:r>
            <a:r>
              <a:rPr lang="en-US" sz="2800" dirty="0" smtClean="0"/>
              <a:t>Constraints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66898" y="1308433"/>
            <a:ext cx="4995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Including pitching, lift and geometric constraints 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784227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4709031" y="1684981"/>
            <a:ext cx="4307034" cy="3931920"/>
          </a:xfrm>
          <a:prstGeom prst="rect">
            <a:avLst/>
          </a:prstGeom>
        </p:spPr>
      </p:pic>
      <p:pic>
        <p:nvPicPr>
          <p:cNvPr id="7" name="Picture 6" descr="EquivAre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42318" y="1686100"/>
            <a:ext cx="4307034" cy="3931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3</a:t>
            </a:r>
            <a:r>
              <a:rPr lang="en-US" sz="2800" baseline="30000" dirty="0"/>
              <a:t>st</a:t>
            </a:r>
            <a:r>
              <a:rPr lang="en-US" sz="2800" dirty="0"/>
              <a:t> step) Minimize </a:t>
            </a:r>
            <a:r>
              <a:rPr lang="en-US" sz="2800" dirty="0" err="1" smtClean="0"/>
              <a:t>C</a:t>
            </a:r>
            <a:r>
              <a:rPr lang="en-US" sz="2800" baseline="-25000" dirty="0" err="1" smtClean="0"/>
              <a:t>Ae</a:t>
            </a:r>
            <a:r>
              <a:rPr lang="en-US" sz="2800" dirty="0" smtClean="0"/>
              <a:t> </a:t>
            </a:r>
            <a:r>
              <a:rPr lang="en-US" sz="2800" dirty="0"/>
              <a:t>with </a:t>
            </a:r>
            <a:r>
              <a:rPr lang="en-US" sz="2800" dirty="0" smtClean="0"/>
              <a:t>Constraints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601663" y="1308433"/>
            <a:ext cx="7403355" cy="4892759"/>
            <a:chOff x="601663" y="1308433"/>
            <a:chExt cx="7403355" cy="4892759"/>
          </a:xfrm>
        </p:grpSpPr>
        <p:sp>
          <p:nvSpPr>
            <p:cNvPr id="8" name="TextBox 7"/>
            <p:cNvSpPr txBox="1"/>
            <p:nvPr/>
          </p:nvSpPr>
          <p:spPr>
            <a:xfrm>
              <a:off x="601663" y="5801082"/>
              <a:ext cx="7403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193867"/>
                  </a:solidFill>
                </a:rPr>
                <a:t>Final result: C</a:t>
              </a:r>
              <a:r>
                <a:rPr lang="en-US" sz="2000" baseline="-25000" dirty="0" smtClean="0">
                  <a:solidFill>
                    <a:srgbClr val="193867"/>
                  </a:solidFill>
                </a:rPr>
                <a:t>M</a:t>
              </a:r>
              <a:r>
                <a:rPr lang="en-US" sz="2000" dirty="0" smtClean="0">
                  <a:solidFill>
                    <a:srgbClr val="193867"/>
                  </a:solidFill>
                </a:rPr>
                <a:t>=0.0 maintaining C</a:t>
              </a:r>
              <a:r>
                <a:rPr lang="en-US" sz="2000" baseline="-25000" dirty="0" smtClean="0">
                  <a:solidFill>
                    <a:srgbClr val="193867"/>
                  </a:solidFill>
                </a:rPr>
                <a:t>D</a:t>
              </a:r>
              <a:r>
                <a:rPr lang="en-US" sz="2000" dirty="0" smtClean="0">
                  <a:solidFill>
                    <a:srgbClr val="193867"/>
                  </a:solidFill>
                </a:rPr>
                <a:t>, C</a:t>
              </a:r>
              <a:r>
                <a:rPr lang="en-US" sz="2000" baseline="-25000" dirty="0" smtClean="0">
                  <a:solidFill>
                    <a:srgbClr val="193867"/>
                  </a:solidFill>
                </a:rPr>
                <a:t>L</a:t>
              </a:r>
              <a:r>
                <a:rPr lang="en-US" sz="2000" dirty="0">
                  <a:solidFill>
                    <a:srgbClr val="193867"/>
                  </a:solidFill>
                </a:rPr>
                <a:t> </a:t>
              </a:r>
              <a:r>
                <a:rPr lang="en-US" sz="2000" dirty="0" smtClean="0">
                  <a:solidFill>
                    <a:srgbClr val="193867"/>
                  </a:solidFill>
                </a:rPr>
                <a:t>and equivalent area.</a:t>
              </a:r>
              <a:endParaRPr lang="en-US" sz="2000" dirty="0">
                <a:solidFill>
                  <a:srgbClr val="193867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6898" y="1308433"/>
              <a:ext cx="56351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/>
                  </a:solidFill>
                </a:rPr>
                <a:t>Final design recovers the original target equivalent area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912594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71982" y="1586891"/>
            <a:ext cx="3885734" cy="386255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1800" b="1" dirty="0" smtClean="0">
                <a:solidFill>
                  <a:srgbClr val="F6C2C2"/>
                </a:solidFill>
                <a:ea typeface="ＭＳ Ｐゴシック" charset="-128"/>
              </a:rPr>
              <a:t>Introduction</a:t>
            </a:r>
          </a:p>
          <a:p>
            <a:pPr>
              <a:defRPr/>
            </a:pPr>
            <a:endParaRPr lang="en-US" sz="1800" b="1" dirty="0">
              <a:solidFill>
                <a:srgbClr val="F6C2C2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rgbClr val="F6C2C2"/>
                </a:solidFill>
                <a:ea typeface="ＭＳ Ｐゴシック" charset="-128"/>
              </a:rPr>
              <a:t>Why SU</a:t>
            </a:r>
            <a:r>
              <a:rPr lang="en-US" sz="1800" b="1" baseline="30000" dirty="0" smtClean="0">
                <a:solidFill>
                  <a:srgbClr val="F6C2C2"/>
                </a:solidFill>
                <a:ea typeface="ＭＳ Ｐゴシック" charset="-128"/>
              </a:rPr>
              <a:t>2</a:t>
            </a:r>
            <a:r>
              <a:rPr lang="en-US" sz="1800" b="1" dirty="0" smtClean="0">
                <a:solidFill>
                  <a:srgbClr val="F6C2C2"/>
                </a:solidFill>
                <a:ea typeface="ＭＳ Ｐゴシック" charset="-128"/>
              </a:rPr>
              <a:t>?</a:t>
            </a:r>
          </a:p>
          <a:p>
            <a:pPr>
              <a:defRPr/>
            </a:pPr>
            <a:endParaRPr lang="en-US" sz="1800" b="1" dirty="0"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Supersonic aircraft design</a:t>
            </a:r>
          </a:p>
          <a:p>
            <a:pPr>
              <a:defRPr/>
            </a:pPr>
            <a:endParaRPr lang="en-US" sz="1800" b="1" dirty="0">
              <a:solidFill>
                <a:schemeClr val="bg2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chemeClr val="bg2"/>
                </a:solidFill>
                <a:ea typeface="ＭＳ Ｐゴシック" charset="-128"/>
              </a:rPr>
              <a:t>Unsteady design</a:t>
            </a:r>
          </a:p>
          <a:p>
            <a:pPr>
              <a:defRPr/>
            </a:pPr>
            <a:endParaRPr lang="en-US" sz="1800" b="1" dirty="0">
              <a:solidFill>
                <a:schemeClr val="bg2">
                  <a:lumMod val="20000"/>
                  <a:lumOff val="80000"/>
                </a:schemeClr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Verification and </a:t>
            </a:r>
            <a:r>
              <a:rPr 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Validation</a:t>
            </a:r>
          </a:p>
          <a:p>
            <a:pPr>
              <a:defRPr/>
            </a:pPr>
            <a:endParaRPr lang="en-US" sz="1800" b="1" dirty="0" smtClean="0">
              <a:solidFill>
                <a:schemeClr val="bg2">
                  <a:lumMod val="20000"/>
                  <a:lumOff val="80000"/>
                </a:schemeClr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Conclusions</a:t>
            </a:r>
            <a:endParaRPr lang="en-US" sz="1800" b="1" dirty="0">
              <a:solidFill>
                <a:schemeClr val="bg2">
                  <a:lumMod val="20000"/>
                  <a:lumOff val="80000"/>
                </a:schemeClr>
              </a:solidFill>
              <a:ea typeface="ＭＳ Ｐゴシック" charset="-128"/>
            </a:endParaRPr>
          </a:p>
          <a:p>
            <a:endParaRPr lang="en-US" sz="18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1133" y="4324954"/>
            <a:ext cx="14201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| Stanford University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133" y="2379918"/>
            <a:ext cx="3913976" cy="188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9698856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 advTm="9613">
        <p:fade/>
      </p:transition>
    </mc:Choice>
    <mc:Fallback>
      <p:transition advTm="961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Challenges </a:t>
            </a:r>
            <a:r>
              <a:rPr lang="en-US" dirty="0"/>
              <a:t>for unsteady design: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Computational cost can increase dramatically for time-accurate simulations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Need to manage large amounts of solution data (adjoint requires reverse time integration)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Handling moving surfaces / dynamic meshes in the formulation requires the Arbitrary </a:t>
            </a:r>
            <a:r>
              <a:rPr lang="en-US" dirty="0" err="1"/>
              <a:t>Lagrangian-Eulerian</a:t>
            </a:r>
            <a:r>
              <a:rPr lang="en-US" dirty="0"/>
              <a:t> (ALE) form of the flow equations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Due to the complexity of the unsteady design problem, a continuous adjoint approach is appealing due to…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Recovering a surface formulation for the gradient with no dependence on the volume mesh (use differential geometry)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Flexibility in numerical methods to help mitigate convergence issues for stiff problems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The time-accurate, continuous adjoint PDE can also be discretized for different problems immediately (rotating frame or time-spectral approaches for instance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5615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FFFFFF"/>
                </a:solidFill>
              </a:rPr>
              <a:t>Design in Unsteady Flows</a:t>
            </a:r>
          </a:p>
        </p:txBody>
      </p:sp>
      <p:sp>
        <p:nvSpPr>
          <p:cNvPr id="4" name="Título 19"/>
          <p:cNvSpPr txBox="1">
            <a:spLocks/>
          </p:cNvSpPr>
          <p:nvPr/>
        </p:nvSpPr>
        <p:spPr bwMode="auto">
          <a:xfrm>
            <a:off x="948776" y="479388"/>
            <a:ext cx="7707862" cy="65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 smtClean="0"/>
              <a:t>Unsteady aerodynamic shape design</a:t>
            </a:r>
            <a:br>
              <a:rPr lang="en-US" sz="3200" dirty="0" smtClean="0"/>
            </a:br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2922075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urface_tiles_oneram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2671" y="1045963"/>
            <a:ext cx="2352450" cy="5451709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xfrm>
            <a:off x="4368871" y="1611205"/>
            <a:ext cx="4287767" cy="2993489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defTabSz="299848">
              <a:spcBef>
                <a:spcPts val="2109"/>
              </a:spcBef>
              <a:buFont typeface="Wingdings" charset="2"/>
              <a:buChar char="§"/>
              <a:defRPr sz="1800"/>
            </a:pPr>
            <a:r>
              <a:rPr dirty="0"/>
              <a:t>Key result of the continuous adjoint derivation</a:t>
            </a:r>
          </a:p>
          <a:p>
            <a:pPr defTabSz="299848">
              <a:spcBef>
                <a:spcPts val="2109"/>
              </a:spcBef>
              <a:buFont typeface="Wingdings" charset="2"/>
              <a:buChar char="§"/>
              <a:defRPr sz="1800"/>
            </a:pPr>
            <a:r>
              <a:rPr dirty="0"/>
              <a:t>Measures change in the objective function w.r.t. small perturbations in the local normal direction</a:t>
            </a:r>
          </a:p>
          <a:p>
            <a:pPr defTabSz="299848">
              <a:spcBef>
                <a:spcPts val="2109"/>
              </a:spcBef>
              <a:buFont typeface="Wingdings" charset="2"/>
              <a:buChar char="§"/>
              <a:defRPr sz="1800"/>
            </a:pPr>
            <a:r>
              <a:rPr dirty="0"/>
              <a:t>Computed at each surface mesh node at negligible cost from the flow and adjoint variables on the surface</a:t>
            </a:r>
          </a:p>
          <a:p>
            <a:pPr defTabSz="299848">
              <a:spcBef>
                <a:spcPts val="2109"/>
              </a:spcBef>
              <a:buFont typeface="Wingdings" charset="2"/>
              <a:buChar char="§"/>
              <a:defRPr sz="1800"/>
            </a:pPr>
            <a:r>
              <a:rPr dirty="0"/>
              <a:t>Gradient expression is a surface integral: </a:t>
            </a:r>
            <a:r>
              <a:rPr b="1" dirty="0"/>
              <a:t>no dependence on the volume mesh</a:t>
            </a:r>
            <a:endParaRPr dirty="0"/>
          </a:p>
          <a:p>
            <a:pPr defTabSz="299848">
              <a:spcBef>
                <a:spcPts val="2109"/>
              </a:spcBef>
              <a:buFont typeface="Wingdings" charset="2"/>
              <a:buChar char="§"/>
              <a:defRPr sz="1800"/>
            </a:pPr>
            <a:r>
              <a:rPr dirty="0"/>
              <a:t>Offers physical insight and designer intuition </a:t>
            </a:r>
          </a:p>
        </p:txBody>
      </p:sp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5615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FFFFFF"/>
                </a:solidFill>
              </a:rPr>
              <a:t>Surface Sensitivity</a:t>
            </a:r>
          </a:p>
        </p:txBody>
      </p:sp>
      <p:sp>
        <p:nvSpPr>
          <p:cNvPr id="188" name="Shape 188"/>
          <p:cNvSpPr/>
          <p:nvPr/>
        </p:nvSpPr>
        <p:spPr>
          <a:xfrm>
            <a:off x="769793" y="1426539"/>
            <a:ext cx="2150549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1200"/>
              <a:t>Instantaneous Flow Solution</a:t>
            </a:r>
          </a:p>
        </p:txBody>
      </p:sp>
      <p:sp>
        <p:nvSpPr>
          <p:cNvPr id="189" name="Shape 189"/>
          <p:cNvSpPr/>
          <p:nvPr/>
        </p:nvSpPr>
        <p:spPr>
          <a:xfrm>
            <a:off x="769793" y="4361834"/>
            <a:ext cx="199277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1200" dirty="0"/>
              <a:t>Instantaneous Sensitivity for a Drag Objective</a:t>
            </a:r>
          </a:p>
        </p:txBody>
      </p:sp>
      <p:sp>
        <p:nvSpPr>
          <p:cNvPr id="8" name="Título 19"/>
          <p:cNvSpPr txBox="1">
            <a:spLocks/>
          </p:cNvSpPr>
          <p:nvPr/>
        </p:nvSpPr>
        <p:spPr bwMode="auto">
          <a:xfrm>
            <a:off x="948776" y="479388"/>
            <a:ext cx="7707862" cy="65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 smtClean="0"/>
              <a:t>Unsteady aerodynamic shape design</a:t>
            </a:r>
            <a:br>
              <a:rPr lang="en-US" sz="3200" dirty="0" smtClean="0"/>
            </a:br>
            <a:r>
              <a:rPr lang="en-US" dirty="0" smtClean="0"/>
              <a:t>Shape sensitivity</a:t>
            </a:r>
            <a:endParaRPr lang="en-US" dirty="0"/>
          </a:p>
        </p:txBody>
      </p:sp>
      <p:sp>
        <p:nvSpPr>
          <p:cNvPr id="9" name="Rectángulo 17"/>
          <p:cNvSpPr/>
          <p:nvPr/>
        </p:nvSpPr>
        <p:spPr>
          <a:xfrm>
            <a:off x="4368870" y="4685284"/>
            <a:ext cx="4599437" cy="1569660"/>
          </a:xfrm>
          <a:prstGeom prst="rect">
            <a:avLst/>
          </a:prstGeom>
          <a:solidFill>
            <a:srgbClr val="FFFFFF">
              <a:alpha val="1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latin typeface="Calibri"/>
                <a:cs typeface="Calibri"/>
              </a:rPr>
              <a:t>T. D. Economon, F. Palacios, J. J. Alonso, </a:t>
            </a:r>
            <a:r>
              <a:rPr lang="en-US" sz="1200" dirty="0">
                <a:latin typeface="Calibri"/>
                <a:cs typeface="Calibri"/>
              </a:rPr>
              <a:t>"Optimal Shape Design for Open Rotor Blades," AIAA Paper 2012-3018</a:t>
            </a:r>
          </a:p>
          <a:p>
            <a:r>
              <a:rPr lang="en-US" sz="1200" dirty="0">
                <a:latin typeface="Calibri"/>
                <a:cs typeface="Calibri"/>
              </a:rPr>
              <a:t>T. D. Economon, F. Palacios, J. J. Alonso</a:t>
            </a:r>
            <a:r>
              <a:rPr lang="en-US" sz="1200" dirty="0" smtClean="0">
                <a:latin typeface="Calibri"/>
                <a:cs typeface="Calibri"/>
              </a:rPr>
              <a:t>, </a:t>
            </a:r>
            <a:r>
              <a:rPr lang="en-US" sz="1200" dirty="0">
                <a:latin typeface="Calibri"/>
                <a:cs typeface="Calibri"/>
              </a:rPr>
              <a:t>"Unsteady Aerodynamic Design on Unstructured Meshes with Sliding Interfaces," AIAA Paper 2013-0632</a:t>
            </a:r>
          </a:p>
          <a:p>
            <a:r>
              <a:rPr lang="en-US" sz="1200" dirty="0">
                <a:latin typeface="Calibri"/>
                <a:cs typeface="Calibri"/>
              </a:rPr>
              <a:t>T. D. Economon, F. Palacios, J. J. Alonso</a:t>
            </a:r>
            <a:r>
              <a:rPr lang="en-US" sz="1200" dirty="0" smtClean="0">
                <a:latin typeface="Calibri"/>
                <a:cs typeface="Calibri"/>
              </a:rPr>
              <a:t>, </a:t>
            </a:r>
            <a:r>
              <a:rPr lang="en-US" sz="1200" dirty="0">
                <a:latin typeface="Calibri"/>
                <a:cs typeface="Calibri"/>
              </a:rPr>
              <a:t>"A Viscous Continuous Adjoint Approach for the Design of Rotating Engineering Applications," AIAA Paper 2013-2580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4887918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5615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FFFFFF"/>
                </a:solidFill>
              </a:rPr>
              <a:t>Pitching Wing</a:t>
            </a:r>
          </a:p>
        </p:txBody>
      </p:sp>
      <p:pic>
        <p:nvPicPr>
          <p:cNvPr id="379" name="pitching.mp4"/>
          <p:cNvPicPr/>
          <p:nvPr>
            <a:videoFile r:link="rId1"/>
            <p:extLst>
              <p:ext uri="{DAA4B4D4-6D71-4841-9C94-3DE7FCFB9230}">
                <p14:medi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97353" y="1130087"/>
            <a:ext cx="4950361" cy="4418201"/>
          </a:xfrm>
          <a:prstGeom prst="rect">
            <a:avLst/>
          </a:prstGeom>
        </p:spPr>
      </p:pic>
      <p:sp>
        <p:nvSpPr>
          <p:cNvPr id="381" name="Shape 381"/>
          <p:cNvSpPr/>
          <p:nvPr/>
        </p:nvSpPr>
        <p:spPr>
          <a:xfrm>
            <a:off x="970967" y="2574470"/>
            <a:ext cx="166737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1400"/>
              <a:t>Flow Solution</a:t>
            </a:r>
          </a:p>
        </p:txBody>
      </p:sp>
      <p:sp>
        <p:nvSpPr>
          <p:cNvPr id="382" name="Shape 382"/>
          <p:cNvSpPr/>
          <p:nvPr/>
        </p:nvSpPr>
        <p:spPr>
          <a:xfrm>
            <a:off x="970967" y="4907613"/>
            <a:ext cx="1439096" cy="64633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1400" dirty="0"/>
              <a:t>Surface Sensitivities for a Drag Objective</a:t>
            </a:r>
          </a:p>
        </p:txBody>
      </p:sp>
      <p:sp>
        <p:nvSpPr>
          <p:cNvPr id="8" name="Título 19"/>
          <p:cNvSpPr txBox="1">
            <a:spLocks/>
          </p:cNvSpPr>
          <p:nvPr/>
        </p:nvSpPr>
        <p:spPr bwMode="auto">
          <a:xfrm>
            <a:off x="948776" y="479388"/>
            <a:ext cx="7707862" cy="65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 smtClean="0"/>
              <a:t>Unsteady aerodynamic shape design</a:t>
            </a:r>
            <a:br>
              <a:rPr lang="en-US" sz="3200" dirty="0" smtClean="0"/>
            </a:br>
            <a:r>
              <a:rPr lang="en-US" dirty="0" smtClean="0"/>
              <a:t>ONERA M6</a:t>
            </a:r>
            <a:endParaRPr lang="en-US" dirty="0"/>
          </a:p>
        </p:txBody>
      </p:sp>
      <p:sp>
        <p:nvSpPr>
          <p:cNvPr id="7" name="Shape 373"/>
          <p:cNvSpPr/>
          <p:nvPr/>
        </p:nvSpPr>
        <p:spPr>
          <a:xfrm>
            <a:off x="5692205" y="1130301"/>
            <a:ext cx="3334527" cy="471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285750" indent="-285750" defTabSz="234127">
              <a:spcBef>
                <a:spcPts val="1617"/>
              </a:spcBef>
              <a:buSzPct val="100000"/>
              <a:buFont typeface="Wingdings" charset="2"/>
              <a:buChar char="§"/>
              <a:defRPr sz="1800"/>
            </a:pPr>
            <a:r>
              <a:rPr sz="1400" dirty="0" smtClean="0">
                <a:latin typeface="+mj-lt"/>
                <a:ea typeface="+mj-ea"/>
                <a:cs typeface="+mj-cs"/>
                <a:sym typeface="Helvetica Neue Thin"/>
              </a:rPr>
              <a:t>Pitching </a:t>
            </a:r>
            <a:r>
              <a:rPr sz="1400" dirty="0">
                <a:latin typeface="+mj-lt"/>
                <a:ea typeface="+mj-ea"/>
                <a:cs typeface="+mj-cs"/>
                <a:sym typeface="Helvetica Neue Thin"/>
              </a:rPr>
              <a:t>wing in transonic flow: </a:t>
            </a:r>
          </a:p>
          <a:p>
            <a:pPr marL="463891" lvl="1" indent="-285750" defTabSz="234127">
              <a:spcBef>
                <a:spcPts val="1617"/>
              </a:spcBef>
              <a:buSzPct val="100000"/>
              <a:buFont typeface="Wingdings" charset="2"/>
              <a:buChar char="§"/>
              <a:defRPr sz="1800"/>
            </a:pPr>
            <a:r>
              <a:rPr sz="1400" dirty="0">
                <a:latin typeface="+mj-lt"/>
                <a:ea typeface="+mj-ea"/>
                <a:cs typeface="+mj-cs"/>
                <a:sym typeface="Helvetica Neue Thin"/>
              </a:rPr>
              <a:t>Mach = 0.8395 </a:t>
            </a:r>
          </a:p>
          <a:p>
            <a:pPr marL="463891" lvl="1" indent="-285750" defTabSz="234127">
              <a:spcBef>
                <a:spcPts val="1617"/>
              </a:spcBef>
              <a:buSzPct val="100000"/>
              <a:buFont typeface="Wingdings" charset="2"/>
              <a:buChar char="§"/>
              <a:defRPr sz="1800"/>
            </a:pPr>
            <a:r>
              <a:rPr lang="en-US" sz="1400" dirty="0" smtClean="0">
                <a:latin typeface="+mj-lt"/>
                <a:ea typeface="+mj-ea"/>
                <a:cs typeface="+mj-cs"/>
                <a:sym typeface="Helvetica Neue Thin"/>
              </a:rPr>
              <a:t>R</a:t>
            </a:r>
            <a:r>
              <a:rPr sz="1400" dirty="0" smtClean="0">
                <a:latin typeface="+mj-lt"/>
                <a:ea typeface="+mj-ea"/>
                <a:cs typeface="+mj-cs"/>
                <a:sym typeface="Helvetica Neue Thin"/>
              </a:rPr>
              <a:t>educed </a:t>
            </a:r>
            <a:r>
              <a:rPr sz="1400" dirty="0">
                <a:latin typeface="+mj-lt"/>
                <a:ea typeface="+mj-ea"/>
                <a:cs typeface="+mj-cs"/>
                <a:sym typeface="Helvetica Neue Thin"/>
              </a:rPr>
              <a:t>frequency of 0.1682 </a:t>
            </a:r>
          </a:p>
          <a:p>
            <a:pPr marL="463891" lvl="1" indent="-285750" defTabSz="234127">
              <a:spcBef>
                <a:spcPts val="1617"/>
              </a:spcBef>
              <a:buSzPct val="100000"/>
              <a:buFont typeface="Wingdings" charset="2"/>
              <a:buChar char="§"/>
              <a:defRPr sz="1800"/>
            </a:pPr>
            <a:r>
              <a:rPr lang="en-US" sz="1400" dirty="0" smtClean="0">
                <a:latin typeface="+mj-lt"/>
                <a:ea typeface="+mj-ea"/>
                <a:cs typeface="+mj-cs"/>
                <a:sym typeface="Helvetica Neue Thin"/>
              </a:rPr>
              <a:t>M</a:t>
            </a:r>
            <a:r>
              <a:rPr sz="1400" dirty="0" smtClean="0">
                <a:latin typeface="+mj-lt"/>
                <a:ea typeface="+mj-ea"/>
                <a:cs typeface="+mj-cs"/>
                <a:sym typeface="Helvetica Neue Thin"/>
              </a:rPr>
              <a:t>ean </a:t>
            </a:r>
            <a:r>
              <a:rPr sz="1400" dirty="0">
                <a:latin typeface="+mj-lt"/>
                <a:ea typeface="+mj-ea"/>
                <a:cs typeface="+mj-cs"/>
                <a:sym typeface="Helvetica Neue Thin"/>
              </a:rPr>
              <a:t>alpha of 3.06 degrees </a:t>
            </a:r>
          </a:p>
          <a:p>
            <a:pPr marL="463891" lvl="1" indent="-285750" defTabSz="234127">
              <a:spcBef>
                <a:spcPts val="1617"/>
              </a:spcBef>
              <a:buSzPct val="100000"/>
              <a:buFont typeface="Wingdings" charset="2"/>
              <a:buChar char="§"/>
              <a:defRPr sz="1800"/>
            </a:pPr>
            <a:r>
              <a:rPr lang="en-US" sz="1400" dirty="0" smtClean="0">
                <a:latin typeface="+mj-lt"/>
                <a:ea typeface="+mj-ea"/>
                <a:cs typeface="+mj-cs"/>
                <a:sym typeface="Helvetica Neue Thin"/>
              </a:rPr>
              <a:t>P</a:t>
            </a:r>
            <a:r>
              <a:rPr sz="1400" dirty="0" smtClean="0">
                <a:latin typeface="+mj-lt"/>
                <a:ea typeface="+mj-ea"/>
                <a:cs typeface="+mj-cs"/>
                <a:sym typeface="Helvetica Neue Thin"/>
              </a:rPr>
              <a:t>itching </a:t>
            </a:r>
            <a:r>
              <a:rPr sz="1400" dirty="0">
                <a:latin typeface="+mj-lt"/>
                <a:ea typeface="+mj-ea"/>
                <a:cs typeface="+mj-cs"/>
                <a:sym typeface="Helvetica Neue Thin"/>
              </a:rPr>
              <a:t>amplitude of 2.5 degrees </a:t>
            </a:r>
          </a:p>
          <a:p>
            <a:pPr marL="463891" lvl="1" indent="-285750" defTabSz="234127">
              <a:spcBef>
                <a:spcPts val="1617"/>
              </a:spcBef>
              <a:buSzPct val="100000"/>
              <a:buFont typeface="Wingdings" charset="2"/>
              <a:buChar char="§"/>
              <a:defRPr sz="1800"/>
            </a:pPr>
            <a:r>
              <a:rPr sz="1400" dirty="0">
                <a:latin typeface="+mj-lt"/>
                <a:ea typeface="+mj-ea"/>
                <a:cs typeface="+mj-cs"/>
                <a:sym typeface="Helvetica Neue Thin"/>
              </a:rPr>
              <a:t>Reynolds number = 11.72 million</a:t>
            </a:r>
          </a:p>
          <a:p>
            <a:pPr marL="285750" indent="-285750" defTabSz="234127">
              <a:spcBef>
                <a:spcPts val="1617"/>
              </a:spcBef>
              <a:buSzPct val="100000"/>
              <a:buFont typeface="Wingdings" charset="2"/>
              <a:buChar char="§"/>
              <a:defRPr sz="1800"/>
            </a:pPr>
            <a:r>
              <a:rPr sz="1400" dirty="0">
                <a:latin typeface="+mj-lt"/>
                <a:ea typeface="+mj-ea"/>
                <a:cs typeface="+mj-cs"/>
                <a:sym typeface="Helvetica Neue Thin"/>
              </a:rPr>
              <a:t>Pitching about the y-axis through the root quarter-chord</a:t>
            </a:r>
          </a:p>
          <a:p>
            <a:pPr marL="285750" indent="-285750" defTabSz="234127">
              <a:spcBef>
                <a:spcPts val="1617"/>
              </a:spcBef>
              <a:buSzPct val="100000"/>
              <a:buFont typeface="Wingdings" charset="2"/>
              <a:buChar char="§"/>
              <a:defRPr sz="1800"/>
            </a:pPr>
            <a:r>
              <a:rPr sz="1400" dirty="0">
                <a:latin typeface="+mj-lt"/>
                <a:ea typeface="+mj-ea"/>
                <a:cs typeface="+mj-cs"/>
                <a:sym typeface="Helvetica Neue Thin"/>
              </a:rPr>
              <a:t>25 time steps per period for </a:t>
            </a:r>
            <a:r>
              <a:rPr lang="en-US" sz="1400" dirty="0" smtClean="0">
                <a:latin typeface="+mj-lt"/>
                <a:ea typeface="+mj-ea"/>
                <a:cs typeface="+mj-cs"/>
                <a:sym typeface="Helvetica Neue Thin"/>
              </a:rPr>
              <a:t>7 </a:t>
            </a:r>
            <a:r>
              <a:rPr sz="1400" dirty="0" smtClean="0">
                <a:latin typeface="+mj-lt"/>
                <a:ea typeface="+mj-ea"/>
                <a:cs typeface="+mj-cs"/>
                <a:sym typeface="Helvetica Neue Thin"/>
              </a:rPr>
              <a:t>periods</a:t>
            </a:r>
            <a:r>
              <a:rPr lang="en-US" sz="1400" dirty="0" smtClean="0">
                <a:latin typeface="+mj-lt"/>
                <a:ea typeface="+mj-ea"/>
                <a:cs typeface="+mj-cs"/>
                <a:sym typeface="Helvetica Neue Thin"/>
              </a:rPr>
              <a:t>.</a:t>
            </a:r>
          </a:p>
          <a:p>
            <a:pPr marL="285750" indent="-285750" defTabSz="234127">
              <a:spcBef>
                <a:spcPts val="1617"/>
              </a:spcBef>
              <a:buSzPct val="100000"/>
              <a:buFont typeface="Wingdings" charset="2"/>
              <a:buChar char="§"/>
              <a:defRPr sz="1800"/>
            </a:pPr>
            <a:r>
              <a:rPr sz="1400" dirty="0" smtClean="0">
                <a:latin typeface="+mj-lt"/>
                <a:ea typeface="+mj-ea"/>
                <a:cs typeface="+mj-cs"/>
                <a:sym typeface="Helvetica Neue Thin"/>
              </a:rPr>
              <a:t>Unsteady RANS </a:t>
            </a:r>
            <a:r>
              <a:rPr sz="1400" dirty="0">
                <a:latin typeface="+mj-lt"/>
                <a:ea typeface="+mj-ea"/>
                <a:cs typeface="+mj-cs"/>
                <a:sym typeface="Helvetica Neue Thin"/>
              </a:rPr>
              <a:t>(S-A) equations on rigidly transforming meshes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1227311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3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7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9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5615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FFFFFF"/>
                </a:solidFill>
              </a:rPr>
              <a:t>Pitching Wing</a:t>
            </a:r>
          </a:p>
        </p:txBody>
      </p:sp>
      <p:sp>
        <p:nvSpPr>
          <p:cNvPr id="11" name="Título 19"/>
          <p:cNvSpPr txBox="1">
            <a:spLocks/>
          </p:cNvSpPr>
          <p:nvPr/>
        </p:nvSpPr>
        <p:spPr bwMode="auto">
          <a:xfrm>
            <a:off x="948776" y="479388"/>
            <a:ext cx="7707862" cy="65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 smtClean="0"/>
              <a:t>Unsteady aerodynamic shape design</a:t>
            </a:r>
            <a:br>
              <a:rPr lang="en-US" sz="3200" dirty="0" smtClean="0"/>
            </a:br>
            <a:r>
              <a:rPr lang="en-US" dirty="0"/>
              <a:t>ONERA </a:t>
            </a:r>
            <a:r>
              <a:rPr lang="en-US" dirty="0" smtClean="0"/>
              <a:t>M6</a:t>
            </a:r>
            <a:endParaRPr lang="en-US" dirty="0"/>
          </a:p>
        </p:txBody>
      </p:sp>
      <p:pic>
        <p:nvPicPr>
          <p:cNvPr id="10" name="drag_history_oneram6_ra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4513" y="3709004"/>
            <a:ext cx="3202813" cy="274951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394"/>
          <p:cNvSpPr/>
          <p:nvPr/>
        </p:nvSpPr>
        <p:spPr>
          <a:xfrm>
            <a:off x="2954032" y="6458517"/>
            <a:ext cx="3168788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defRPr sz="1800"/>
            </a:pPr>
            <a:r>
              <a:rPr sz="1200" dirty="0" smtClean="0">
                <a:latin typeface="+mj-lt"/>
                <a:ea typeface="+mj-ea"/>
                <a:cs typeface="+mj-cs"/>
                <a:sym typeface="Helvetica Neue Thin"/>
              </a:rPr>
              <a:t>20.3 </a:t>
            </a:r>
            <a:r>
              <a:rPr sz="1200" dirty="0">
                <a:latin typeface="+mj-lt"/>
                <a:ea typeface="+mj-ea"/>
                <a:cs typeface="+mj-cs"/>
                <a:sym typeface="Helvetica Neue Thin"/>
              </a:rPr>
              <a:t>% Reduction in Time-averaged Drag </a:t>
            </a:r>
          </a:p>
        </p:txBody>
      </p:sp>
      <p:pic>
        <p:nvPicPr>
          <p:cNvPr id="17" name="opt_history_oneram6_ran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949325" y="3709004"/>
            <a:ext cx="3589102" cy="2752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gradien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948775" y="1167843"/>
            <a:ext cx="3554542" cy="275234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388"/>
          <p:cNvSpPr/>
          <p:nvPr/>
        </p:nvSpPr>
        <p:spPr>
          <a:xfrm>
            <a:off x="1202294" y="1142170"/>
            <a:ext cx="327678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1400" dirty="0">
                <a:latin typeface="+mj-lt"/>
              </a:rPr>
              <a:t>25 upper surface control point variables</a:t>
            </a:r>
          </a:p>
        </p:txBody>
      </p:sp>
      <p:pic>
        <p:nvPicPr>
          <p:cNvPr id="20" name="ffd_no_orientati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26073" y="928249"/>
            <a:ext cx="3405001" cy="28494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23505119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5615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FFFFFF"/>
                </a:solidFill>
              </a:rPr>
              <a:t>Pitching Wing</a:t>
            </a:r>
          </a:p>
        </p:txBody>
      </p:sp>
      <p:pic>
        <p:nvPicPr>
          <p:cNvPr id="424" name="cp_comparison_oneram6_ran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857" y="748262"/>
            <a:ext cx="8164287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Shape 425"/>
          <p:cNvSpPr/>
          <p:nvPr/>
        </p:nvSpPr>
        <p:spPr>
          <a:xfrm>
            <a:off x="2622760" y="4144107"/>
            <a:ext cx="389848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RANS (S-A)</a:t>
            </a:r>
          </a:p>
          <a:p>
            <a:pPr lvl="0">
              <a:defRPr sz="1800"/>
            </a:pPr>
            <a:r>
              <a:rPr sz="2000">
                <a:latin typeface="+mj-lt"/>
                <a:ea typeface="+mj-ea"/>
                <a:cs typeface="+mj-cs"/>
                <a:sym typeface="Helvetica Neue Thin"/>
              </a:rPr>
              <a:t>(incidence of max drag)</a:t>
            </a:r>
          </a:p>
        </p:txBody>
      </p:sp>
      <p:sp>
        <p:nvSpPr>
          <p:cNvPr id="6" name="Título 19"/>
          <p:cNvSpPr txBox="1">
            <a:spLocks/>
          </p:cNvSpPr>
          <p:nvPr/>
        </p:nvSpPr>
        <p:spPr bwMode="auto">
          <a:xfrm>
            <a:off x="948776" y="479388"/>
            <a:ext cx="7707862" cy="65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 smtClean="0"/>
              <a:t>Unsteady aerodynamic shape design</a:t>
            </a:r>
            <a:br>
              <a:rPr lang="en-US" sz="3200" dirty="0" smtClean="0"/>
            </a:br>
            <a:r>
              <a:rPr lang="en-US" dirty="0"/>
              <a:t>ONERA M6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3306554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71982" y="1586891"/>
            <a:ext cx="3885734" cy="386255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1800" b="1" dirty="0" smtClean="0">
                <a:solidFill>
                  <a:srgbClr val="F6C2C2"/>
                </a:solidFill>
                <a:ea typeface="ＭＳ Ｐゴシック" charset="-128"/>
              </a:rPr>
              <a:t>Introduction</a:t>
            </a:r>
          </a:p>
          <a:p>
            <a:pPr>
              <a:defRPr/>
            </a:pPr>
            <a:endParaRPr lang="en-US" sz="1800" b="1" dirty="0">
              <a:solidFill>
                <a:srgbClr val="F6C2C2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rgbClr val="F6C2C2"/>
                </a:solidFill>
                <a:ea typeface="ＭＳ Ｐゴシック" charset="-128"/>
              </a:rPr>
              <a:t>Why SU</a:t>
            </a:r>
            <a:r>
              <a:rPr lang="en-US" sz="1800" b="1" baseline="30000" dirty="0" smtClean="0">
                <a:solidFill>
                  <a:srgbClr val="F6C2C2"/>
                </a:solidFill>
                <a:ea typeface="ＭＳ Ｐゴシック" charset="-128"/>
              </a:rPr>
              <a:t>2</a:t>
            </a:r>
            <a:r>
              <a:rPr lang="en-US" sz="1800" b="1" dirty="0" smtClean="0">
                <a:solidFill>
                  <a:srgbClr val="F6C2C2"/>
                </a:solidFill>
                <a:ea typeface="ＭＳ Ｐゴシック" charset="-128"/>
              </a:rPr>
              <a:t>?</a:t>
            </a:r>
          </a:p>
          <a:p>
            <a:pPr>
              <a:defRPr/>
            </a:pPr>
            <a:endParaRPr lang="en-US" sz="1800" b="1" dirty="0"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Supersonic aircraft design</a:t>
            </a:r>
          </a:p>
          <a:p>
            <a:pPr>
              <a:defRPr/>
            </a:pPr>
            <a:endParaRPr lang="en-US" sz="1800" b="1" dirty="0">
              <a:solidFill>
                <a:schemeClr val="bg2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Unsteady design</a:t>
            </a:r>
          </a:p>
          <a:p>
            <a:pPr>
              <a:defRPr/>
            </a:pPr>
            <a:endParaRPr lang="en-US" sz="1800" b="1" dirty="0">
              <a:solidFill>
                <a:schemeClr val="bg2">
                  <a:lumMod val="20000"/>
                  <a:lumOff val="80000"/>
                </a:schemeClr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>
                <a:solidFill>
                  <a:schemeClr val="bg2"/>
                </a:solidFill>
                <a:ea typeface="ＭＳ Ｐゴシック" charset="-128"/>
              </a:rPr>
              <a:t>Verification and </a:t>
            </a:r>
            <a:r>
              <a:rPr lang="en-US" sz="1800" b="1" dirty="0" smtClean="0">
                <a:solidFill>
                  <a:schemeClr val="bg2"/>
                </a:solidFill>
                <a:ea typeface="ＭＳ Ｐゴシック" charset="-128"/>
              </a:rPr>
              <a:t>Validation</a:t>
            </a:r>
          </a:p>
          <a:p>
            <a:pPr>
              <a:defRPr/>
            </a:pPr>
            <a:endParaRPr lang="en-US" sz="1800" b="1" dirty="0">
              <a:solidFill>
                <a:schemeClr val="bg2">
                  <a:lumMod val="20000"/>
                  <a:lumOff val="80000"/>
                </a:schemeClr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Conclusions</a:t>
            </a:r>
            <a:endParaRPr lang="en-US" sz="1800" b="1" dirty="0">
              <a:solidFill>
                <a:schemeClr val="bg2">
                  <a:lumMod val="20000"/>
                  <a:lumOff val="80000"/>
                </a:schemeClr>
              </a:solidFill>
              <a:ea typeface="ＭＳ Ｐゴシック" charset="-128"/>
            </a:endParaRPr>
          </a:p>
          <a:p>
            <a:endParaRPr lang="en-US" sz="18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913" y="2613154"/>
            <a:ext cx="2386429" cy="17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1885265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 advTm="9613">
        <p:fade/>
      </p:transition>
    </mc:Choice>
    <mc:Fallback>
      <p:transition advTm="961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Verification and </a:t>
            </a:r>
            <a:r>
              <a:rPr lang="en-US" sz="3200" dirty="0" smtClean="0"/>
              <a:t>Validation</a:t>
            </a:r>
            <a:br>
              <a:rPr lang="en-US" sz="3200" dirty="0" smtClean="0"/>
            </a:br>
            <a:r>
              <a:rPr lang="en-US" sz="2400" dirty="0" smtClean="0"/>
              <a:t>High </a:t>
            </a:r>
            <a:r>
              <a:rPr lang="en-US" sz="2400" dirty="0"/>
              <a:t>fidelity analysis (</a:t>
            </a:r>
            <a:r>
              <a:rPr lang="en-US" sz="2400" dirty="0" smtClean="0"/>
              <a:t>I/IV)</a:t>
            </a:r>
            <a:endParaRPr lang="en-US" sz="2400" dirty="0"/>
          </a:p>
        </p:txBody>
      </p:sp>
      <p:pic>
        <p:nvPicPr>
          <p:cNvPr id="3" name="Picture 2" descr="150Sectio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485843" y="1120849"/>
            <a:ext cx="3085820" cy="2743200"/>
          </a:xfrm>
          <a:prstGeom prst="rect">
            <a:avLst/>
          </a:prstGeom>
        </p:spPr>
      </p:pic>
      <p:pic>
        <p:nvPicPr>
          <p:cNvPr id="5" name="Picture 4" descr="331Section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/>
        </p:blipFill>
        <p:spPr>
          <a:xfrm>
            <a:off x="6224388" y="1120849"/>
            <a:ext cx="2918025" cy="2743200"/>
          </a:xfrm>
          <a:prstGeom prst="rect">
            <a:avLst/>
          </a:prstGeom>
        </p:spPr>
      </p:pic>
      <p:pic>
        <p:nvPicPr>
          <p:cNvPr id="7" name="Picture 6" descr="409Section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564233" y="3760809"/>
            <a:ext cx="3085821" cy="2743200"/>
          </a:xfrm>
          <a:prstGeom prst="rect">
            <a:avLst/>
          </a:prstGeom>
        </p:spPr>
      </p:pic>
      <p:pic>
        <p:nvPicPr>
          <p:cNvPr id="10" name="Picture 9" descr="844Section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/>
        </p:blipFill>
        <p:spPr>
          <a:xfrm>
            <a:off x="6255744" y="3760809"/>
            <a:ext cx="2788879" cy="2660984"/>
          </a:xfrm>
          <a:prstGeom prst="rect">
            <a:avLst/>
          </a:prstGeom>
        </p:spPr>
      </p:pic>
      <p:pic>
        <p:nvPicPr>
          <p:cNvPr id="12" name="Picture 11" descr="Cp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3430747" y="2427822"/>
            <a:ext cx="2998835" cy="26659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29015" y="1399811"/>
            <a:ext cx="12450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DLR F6 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47293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5615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FFFFFF"/>
                </a:solidFill>
              </a:rPr>
              <a:t>Optimal Shape Design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4294967295"/>
          </p:nvPr>
        </p:nvSpPr>
        <p:spPr>
          <a:xfrm>
            <a:off x="8885238" y="106363"/>
            <a:ext cx="258762" cy="4556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5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4</a:t>
            </a:fld>
            <a:endParaRPr sz="2500">
              <a:solidFill>
                <a:srgbClr val="FFFFFF"/>
              </a:solidFill>
            </a:endParaRPr>
          </a:p>
        </p:txBody>
      </p:sp>
      <p:sp>
        <p:nvSpPr>
          <p:cNvPr id="6" name="Título 5"/>
          <p:cNvSpPr txBox="1">
            <a:spLocks/>
          </p:cNvSpPr>
          <p:nvPr/>
        </p:nvSpPr>
        <p:spPr bwMode="auto">
          <a:xfrm>
            <a:off x="948776" y="479388"/>
            <a:ext cx="7707862" cy="65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 smtClean="0"/>
              <a:t>Introduction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Our objective</a:t>
            </a:r>
            <a:endParaRPr lang="en-US" dirty="0"/>
          </a:p>
        </p:txBody>
      </p:sp>
      <p:sp>
        <p:nvSpPr>
          <p:cNvPr id="11" name="Marcador de contenido 2"/>
          <p:cNvSpPr txBox="1">
            <a:spLocks/>
          </p:cNvSpPr>
          <p:nvPr/>
        </p:nvSpPr>
        <p:spPr>
          <a:xfrm>
            <a:off x="617118" y="1300877"/>
            <a:ext cx="8296073" cy="25726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/>
              <a:buChar char="•"/>
              <a:defRPr kern="1200" spc="2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687388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030287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374775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800" b="1" dirty="0" smtClean="0">
                <a:solidFill>
                  <a:srgbClr val="000000"/>
                </a:solidFill>
              </a:rPr>
              <a:t>Computational analysis tools have revolutionized the way we design aerospace systems</a:t>
            </a:r>
            <a:r>
              <a:rPr lang="en-US" sz="1800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solidFill>
                  <a:srgbClr val="000000"/>
                </a:solidFill>
              </a:rPr>
              <a:t>Unfortunately, </a:t>
            </a:r>
            <a:r>
              <a:rPr lang="en-US" sz="1800" b="1" dirty="0" smtClean="0">
                <a:solidFill>
                  <a:srgbClr val="000000"/>
                </a:solidFill>
              </a:rPr>
              <a:t>most established codes are close, proprietary, unavailable for some potential users, or prohibitively expensive</a:t>
            </a:r>
            <a:r>
              <a:rPr lang="en-US" sz="1800" dirty="0" smtClean="0">
                <a:solidFill>
                  <a:srgbClr val="000000"/>
                </a:solidFill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en-US" sz="1800" dirty="0" smtClean="0"/>
              <a:t>The SU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team looks forward to making </a:t>
            </a:r>
            <a:r>
              <a:rPr lang="en-US" sz="1800" b="1" dirty="0" smtClean="0"/>
              <a:t>CFD analysis and design freely available as open-source software, involving everyone in its creation, enhancement, and rapid development.</a:t>
            </a:r>
            <a:endParaRPr lang="en-US" sz="18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377670" y="3873517"/>
            <a:ext cx="8535521" cy="2448743"/>
            <a:chOff x="377670" y="3873517"/>
            <a:chExt cx="8535521" cy="2448743"/>
          </a:xfrm>
        </p:grpSpPr>
        <p:grpSp>
          <p:nvGrpSpPr>
            <p:cNvPr id="3" name="Group 2"/>
            <p:cNvGrpSpPr/>
            <p:nvPr/>
          </p:nvGrpSpPr>
          <p:grpSpPr>
            <a:xfrm>
              <a:off x="3611500" y="4009601"/>
              <a:ext cx="2282170" cy="2277163"/>
              <a:chOff x="3611500" y="4009601"/>
              <a:chExt cx="2282170" cy="2277163"/>
            </a:xfrm>
          </p:grpSpPr>
          <p:pic>
            <p:nvPicPr>
              <p:cNvPr id="13" name="Picture 3" descr="caradonna.pdf"/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  </a:ext>
                </a:extLst>
              </a:blip>
              <a:stretch>
                <a:fillRect/>
              </a:stretch>
            </p:blipFill>
            <p:spPr>
              <a:xfrm>
                <a:off x="3871562" y="4009601"/>
                <a:ext cx="1885036" cy="973226"/>
              </a:xfrm>
              <a:prstGeom prst="rect">
                <a:avLst/>
              </a:prstGeom>
            </p:spPr>
          </p:pic>
          <p:pic>
            <p:nvPicPr>
              <p:cNvPr id="14" name="Imagen 21"/>
              <p:cNvPicPr>
                <a:picLocks noChangeAspect="1"/>
              </p:cNvPicPr>
              <p:nvPr/>
            </p:nvPicPr>
            <p:blipFill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  </a:ext>
                </a:extLst>
              </a:blip>
              <a:stretch>
                <a:fillRect/>
              </a:stretch>
            </p:blipFill>
            <p:spPr>
              <a:xfrm>
                <a:off x="3611500" y="4963322"/>
                <a:ext cx="2282170" cy="1323442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5961979" y="3959481"/>
              <a:ext cx="2951212" cy="2362779"/>
              <a:chOff x="5961979" y="3959481"/>
              <a:chExt cx="2951212" cy="2362779"/>
            </a:xfrm>
          </p:grpSpPr>
          <p:pic>
            <p:nvPicPr>
              <p:cNvPr id="15" name="Picture 14" descr="SOAR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  </a:ext>
                </a:extLst>
              </a:blip>
              <a:srcRect/>
              <a:stretch/>
            </p:blipFill>
            <p:spPr>
              <a:xfrm>
                <a:off x="6015240" y="3959481"/>
                <a:ext cx="2897951" cy="1705726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5961979" y="5737484"/>
                <a:ext cx="2877081" cy="584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600" dirty="0">
                    <a:latin typeface="Calibri"/>
                    <a:cs typeface="Calibri"/>
                  </a:rPr>
                  <a:t>SOAR </a:t>
                </a:r>
                <a:r>
                  <a:rPr lang="de-DE" sz="1600" dirty="0" smtClean="0">
                    <a:latin typeface="Calibri"/>
                    <a:cs typeface="Calibri"/>
                  </a:rPr>
                  <a:t>- </a:t>
                </a:r>
                <a:r>
                  <a:rPr lang="de-DE" sz="1600" dirty="0">
                    <a:latin typeface="Calibri"/>
                    <a:cs typeface="Calibri"/>
                  </a:rPr>
                  <a:t>S3 Swiss Space </a:t>
                </a:r>
                <a:r>
                  <a:rPr lang="de-DE" sz="1600" dirty="0" smtClean="0">
                    <a:latin typeface="Calibri"/>
                    <a:cs typeface="Calibri"/>
                  </a:rPr>
                  <a:t>Systems (2014)</a:t>
                </a:r>
                <a:endParaRPr lang="en-US" sz="1600" dirty="0">
                  <a:latin typeface="Calibri"/>
                  <a:cs typeface="Calibri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77670" y="3873517"/>
              <a:ext cx="3416300" cy="2166643"/>
              <a:chOff x="377670" y="3873517"/>
              <a:chExt cx="3416300" cy="2166643"/>
            </a:xfrm>
          </p:grpSpPr>
          <p:pic>
            <p:nvPicPr>
              <p:cNvPr id="12" name="Imagen 16" descr="airplane.jpg"/>
              <p:cNvPicPr>
                <a:picLocks noChangeAspect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  </a:ext>
                </a:extLst>
              </a:blip>
              <a:stretch>
                <a:fillRect/>
              </a:stretch>
            </p:blipFill>
            <p:spPr>
              <a:xfrm>
                <a:off x="377670" y="3873517"/>
                <a:ext cx="3416300" cy="1912122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617119" y="5455384"/>
                <a:ext cx="2808226" cy="584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>
                    <a:latin typeface="Calibri"/>
                    <a:cs typeface="Calibri"/>
                  </a:rPr>
                  <a:t>NASA N+2 Supersonics Program (2013)</a:t>
                </a:r>
                <a:endParaRPr lang="en-US" sz="1600" dirty="0">
                  <a:latin typeface="Calibri"/>
                  <a:cs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76910548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Verification and Validation</a:t>
            </a:r>
            <a:r>
              <a:rPr lang="en-US" sz="3200" dirty="0">
                <a:ea typeface="ＭＳ Ｐゴシック" charset="-128"/>
              </a:rPr>
              <a:t/>
            </a:r>
            <a:br>
              <a:rPr lang="en-US" sz="3200" dirty="0">
                <a:ea typeface="ＭＳ Ｐゴシック" charset="-128"/>
              </a:rPr>
            </a:br>
            <a:r>
              <a:rPr lang="en-US" sz="2400" dirty="0" smtClean="0"/>
              <a:t>High fidelity analysis (II/IV)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76" y="1400089"/>
            <a:ext cx="3723965" cy="33515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550" y="1400089"/>
            <a:ext cx="3580087" cy="322207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171327" y="3711153"/>
            <a:ext cx="1002827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/>
              <a:t>Discrepancy in slat </a:t>
            </a:r>
            <a:r>
              <a:rPr lang="en-US" sz="1100" dirty="0" err="1"/>
              <a:t>C</a:t>
            </a:r>
            <a:r>
              <a:rPr lang="en-US" sz="1100" baseline="-25000" dirty="0" err="1"/>
              <a:t>p</a:t>
            </a:r>
            <a:r>
              <a:rPr lang="en-US" sz="1100" dirty="0"/>
              <a:t> due to</a:t>
            </a:r>
          </a:p>
          <a:p>
            <a:r>
              <a:rPr lang="en-US" sz="1100" dirty="0"/>
              <a:t>the cut plane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183029" y="3834070"/>
            <a:ext cx="514352" cy="261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293816" y="4622168"/>
            <a:ext cx="310982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</a:t>
            </a:r>
            <a:r>
              <a:rPr lang="en-US" sz="1400" baseline="-25000" dirty="0" err="1"/>
              <a:t>p</a:t>
            </a:r>
            <a:r>
              <a:rPr lang="en-US" sz="1400" dirty="0"/>
              <a:t> distributions for the three elements from experiment as compared to SU</a:t>
            </a:r>
            <a:r>
              <a:rPr lang="en-US" sz="1400" baseline="30000" dirty="0"/>
              <a:t>2</a:t>
            </a:r>
            <a:r>
              <a:rPr lang="en-US" sz="1400" dirty="0"/>
              <a:t>. This is for</a:t>
            </a:r>
          </a:p>
          <a:p>
            <a:r>
              <a:rPr lang="en-US" sz="1400" dirty="0"/>
              <a:t>eta = 0.65 (65% span).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1816" y="4749857"/>
            <a:ext cx="39509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NASA Trap Wing </a:t>
            </a:r>
            <a:r>
              <a:rPr lang="en-US" sz="1800" dirty="0" smtClean="0"/>
              <a:t>(</a:t>
            </a:r>
            <a:r>
              <a:rPr lang="en-US" sz="1800" dirty="0" err="1"/>
              <a:t>c</a:t>
            </a:r>
            <a:r>
              <a:rPr lang="en-US" sz="1800" dirty="0" err="1" smtClean="0"/>
              <a:t>onfig</a:t>
            </a:r>
            <a:r>
              <a:rPr lang="en-US" sz="1800" dirty="0" smtClean="0"/>
              <a:t> </a:t>
            </a:r>
            <a:r>
              <a:rPr lang="en-US" sz="1800" dirty="0"/>
              <a:t>1</a:t>
            </a:r>
            <a:r>
              <a:rPr lang="en-US" sz="1800" dirty="0" smtClean="0"/>
              <a:t>)</a:t>
            </a:r>
          </a:p>
          <a:p>
            <a:r>
              <a:rPr lang="it-IT" sz="1800" dirty="0" err="1" smtClean="0"/>
              <a:t>Slat</a:t>
            </a:r>
            <a:r>
              <a:rPr lang="it-IT" sz="1800" dirty="0" smtClean="0"/>
              <a:t> </a:t>
            </a:r>
            <a:r>
              <a:rPr lang="it-IT" sz="1800" dirty="0"/>
              <a:t>30 </a:t>
            </a:r>
            <a:r>
              <a:rPr lang="it-IT" sz="1800" dirty="0" err="1"/>
              <a:t>deg</a:t>
            </a:r>
            <a:r>
              <a:rPr lang="it-IT" sz="1800" dirty="0"/>
              <a:t>, Flap 25 </a:t>
            </a:r>
            <a:r>
              <a:rPr lang="it-IT" sz="1800" dirty="0" err="1" smtClean="0"/>
              <a:t>deg</a:t>
            </a:r>
            <a:endParaRPr lang="it-IT" sz="1800" dirty="0" smtClean="0"/>
          </a:p>
          <a:p>
            <a:endParaRPr lang="it-IT" sz="1800" dirty="0"/>
          </a:p>
          <a:p>
            <a:r>
              <a:rPr lang="en-US" sz="1800" dirty="0" smtClean="0"/>
              <a:t>1st </a:t>
            </a:r>
            <a:r>
              <a:rPr lang="en-US" sz="1800" dirty="0"/>
              <a:t>AIAA CFD High </a:t>
            </a:r>
            <a:r>
              <a:rPr lang="en-US" sz="1800" dirty="0" smtClean="0"/>
              <a:t>Lift Prediction </a:t>
            </a:r>
            <a:r>
              <a:rPr lang="en-US" sz="1800" dirty="0"/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469379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Verification and Validation</a:t>
            </a:r>
            <a:r>
              <a:rPr lang="en-US" sz="3200" dirty="0">
                <a:ea typeface="ＭＳ Ｐゴシック" charset="-128"/>
              </a:rPr>
              <a:t/>
            </a:r>
            <a:br>
              <a:rPr lang="en-US" sz="3200" dirty="0">
                <a:ea typeface="ＭＳ Ｐゴシック" charset="-128"/>
              </a:rPr>
            </a:br>
            <a:r>
              <a:rPr lang="en-US" sz="2400" dirty="0" smtClean="0"/>
              <a:t>High fidelity analysis (III/IV)</a:t>
            </a:r>
            <a:endParaRPr lang="en-US" sz="2400" dirty="0"/>
          </a:p>
        </p:txBody>
      </p:sp>
      <p:pic>
        <p:nvPicPr>
          <p:cNvPr id="3" name="Picture 2" descr="Cp_comparison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/>
        </p:blipFill>
        <p:spPr>
          <a:xfrm>
            <a:off x="495054" y="1291260"/>
            <a:ext cx="4020718" cy="36850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605" y="5165818"/>
            <a:ext cx="3397329" cy="8578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4694" y="4994092"/>
            <a:ext cx="3861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McDonnell-Douglas 30P30N three-element high-lift configuration</a:t>
            </a:r>
          </a:p>
        </p:txBody>
      </p:sp>
      <p:pic>
        <p:nvPicPr>
          <p:cNvPr id="10" name="Picture 9" descr="pola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4612867" y="1523999"/>
            <a:ext cx="4191769" cy="372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728904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Verification and </a:t>
            </a:r>
            <a:r>
              <a:rPr lang="en-US" sz="3200" dirty="0" smtClean="0"/>
              <a:t>Validation</a:t>
            </a:r>
            <a:br>
              <a:rPr lang="en-US" sz="3200" dirty="0" smtClean="0"/>
            </a:br>
            <a:r>
              <a:rPr lang="en-US" sz="2400" dirty="0" smtClean="0"/>
              <a:t>High fidelity analysis (IV/IV)</a:t>
            </a:r>
            <a:endParaRPr lang="en-US" sz="2400" dirty="0"/>
          </a:p>
        </p:txBody>
      </p:sp>
      <p:pic>
        <p:nvPicPr>
          <p:cNvPr id="5" name="Picture 4" descr="carTung_Cp_68_leg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/>
        </p:blipFill>
        <p:spPr>
          <a:xfrm>
            <a:off x="522450" y="1252876"/>
            <a:ext cx="3084576" cy="2492058"/>
          </a:xfrm>
          <a:prstGeom prst="rect">
            <a:avLst/>
          </a:prstGeom>
        </p:spPr>
      </p:pic>
      <p:pic>
        <p:nvPicPr>
          <p:cNvPr id="7" name="Picture 6" descr="carTung_Cp_80_leg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6079493" y="1001734"/>
            <a:ext cx="3084576" cy="2743200"/>
          </a:xfrm>
          <a:prstGeom prst="rect">
            <a:avLst/>
          </a:prstGeom>
        </p:spPr>
      </p:pic>
      <p:pic>
        <p:nvPicPr>
          <p:cNvPr id="8" name="Picture 7" descr="carTung_Cp_89_leg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522450" y="3714771"/>
            <a:ext cx="3084576" cy="2743200"/>
          </a:xfrm>
          <a:prstGeom prst="rect">
            <a:avLst/>
          </a:prstGeom>
        </p:spPr>
      </p:pic>
      <p:pic>
        <p:nvPicPr>
          <p:cNvPr id="9" name="Picture 8" descr="carTung_Cp_96_leg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6118679" y="3714771"/>
            <a:ext cx="3084576" cy="2743200"/>
          </a:xfrm>
          <a:prstGeom prst="rect">
            <a:avLst/>
          </a:prstGeom>
        </p:spPr>
      </p:pic>
      <p:pic>
        <p:nvPicPr>
          <p:cNvPr id="10" name="Picture 9" descr="carTung_full_mesh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/>
        </p:blipFill>
        <p:spPr>
          <a:xfrm>
            <a:off x="3451017" y="1893617"/>
            <a:ext cx="2680882" cy="3894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86882" y="1269570"/>
            <a:ext cx="29418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Caradonna</a:t>
            </a:r>
            <a:r>
              <a:rPr lang="en-US" sz="2000" dirty="0"/>
              <a:t> &amp; Tung rotor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234273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71982" y="1586891"/>
            <a:ext cx="3885734" cy="386255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1800" b="1" dirty="0" smtClean="0">
                <a:solidFill>
                  <a:srgbClr val="F6C2C2"/>
                </a:solidFill>
                <a:ea typeface="ＭＳ Ｐゴシック" charset="-128"/>
              </a:rPr>
              <a:t>Introduction</a:t>
            </a:r>
          </a:p>
          <a:p>
            <a:pPr>
              <a:defRPr/>
            </a:pPr>
            <a:endParaRPr lang="en-US" sz="1800" b="1" dirty="0">
              <a:solidFill>
                <a:srgbClr val="F6C2C2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rgbClr val="F6C2C2"/>
                </a:solidFill>
                <a:ea typeface="ＭＳ Ｐゴシック" charset="-128"/>
              </a:rPr>
              <a:t>Why SU</a:t>
            </a:r>
            <a:r>
              <a:rPr lang="en-US" sz="1800" b="1" baseline="30000" dirty="0" smtClean="0">
                <a:solidFill>
                  <a:srgbClr val="F6C2C2"/>
                </a:solidFill>
                <a:ea typeface="ＭＳ Ｐゴシック" charset="-128"/>
              </a:rPr>
              <a:t>2</a:t>
            </a:r>
            <a:r>
              <a:rPr lang="en-US" sz="1800" b="1" dirty="0" smtClean="0">
                <a:solidFill>
                  <a:srgbClr val="F6C2C2"/>
                </a:solidFill>
                <a:ea typeface="ＭＳ Ｐゴシック" charset="-128"/>
              </a:rPr>
              <a:t>?</a:t>
            </a:r>
          </a:p>
          <a:p>
            <a:pPr>
              <a:defRPr/>
            </a:pPr>
            <a:endParaRPr lang="en-US" sz="1800" b="1" dirty="0"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Supersonic Aircraft design</a:t>
            </a:r>
          </a:p>
          <a:p>
            <a:pPr>
              <a:defRPr/>
            </a:pPr>
            <a:endParaRPr lang="en-US" sz="1800" b="1" dirty="0">
              <a:solidFill>
                <a:schemeClr val="bg2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Unsteady design</a:t>
            </a:r>
          </a:p>
          <a:p>
            <a:pPr>
              <a:defRPr/>
            </a:pPr>
            <a:endParaRPr lang="en-US" sz="1800" b="1" dirty="0">
              <a:solidFill>
                <a:schemeClr val="bg2">
                  <a:lumMod val="20000"/>
                  <a:lumOff val="80000"/>
                </a:schemeClr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V&amp;V</a:t>
            </a:r>
            <a:endParaRPr lang="en-US" sz="1800" b="1" dirty="0">
              <a:solidFill>
                <a:schemeClr val="bg2">
                  <a:lumMod val="20000"/>
                  <a:lumOff val="80000"/>
                </a:schemeClr>
              </a:solidFill>
              <a:ea typeface="ＭＳ Ｐゴシック" charset="-128"/>
            </a:endParaRPr>
          </a:p>
          <a:p>
            <a:pPr>
              <a:defRPr/>
            </a:pPr>
            <a:endParaRPr lang="en-US" sz="1800" b="1" dirty="0">
              <a:solidFill>
                <a:schemeClr val="bg2">
                  <a:lumMod val="20000"/>
                  <a:lumOff val="80000"/>
                </a:schemeClr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chemeClr val="bg2"/>
                </a:solidFill>
                <a:ea typeface="ＭＳ Ｐゴシック" charset="-128"/>
              </a:rPr>
              <a:t>Conclusions</a:t>
            </a:r>
            <a:endParaRPr lang="en-US" sz="1800" b="1" dirty="0">
              <a:solidFill>
                <a:schemeClr val="bg2"/>
              </a:solidFill>
              <a:ea typeface="ＭＳ Ｐゴシック" charset="-128"/>
            </a:endParaRPr>
          </a:p>
          <a:p>
            <a:endParaRPr lang="en-US" sz="18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913" y="2613154"/>
            <a:ext cx="2386429" cy="17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8277203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 advTm="9613">
        <p:fade/>
      </p:transition>
    </mc:Choice>
    <mc:Fallback>
      <p:transition advTm="961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ＭＳ Ｐゴシック" charset="-128"/>
                <a:cs typeface="ＭＳ Ｐゴシック" charset="-128"/>
              </a:rPr>
              <a:t>Conclusions</a:t>
            </a:r>
            <a:r>
              <a:rPr lang="en-US" dirty="0">
                <a:ea typeface="ＭＳ Ｐゴシック" charset="-128"/>
                <a:cs typeface="ＭＳ Ｐゴシック" charset="-128"/>
              </a:rPr>
              <a:t/>
            </a:r>
            <a:br>
              <a:rPr lang="en-US" dirty="0">
                <a:ea typeface="ＭＳ Ｐゴシック" charset="-128"/>
                <a:cs typeface="ＭＳ Ｐゴシック" charset="-128"/>
              </a:rPr>
            </a:br>
            <a:r>
              <a:rPr lang="en-US" dirty="0" smtClean="0">
                <a:ea typeface="ＭＳ Ｐゴシック" charset="-128"/>
                <a:cs typeface="ＭＳ Ｐゴシック" charset="-128"/>
              </a:rPr>
              <a:t>Optimal </a:t>
            </a:r>
            <a:r>
              <a:rPr lang="en-US" dirty="0">
                <a:ea typeface="ＭＳ Ｐゴシック" charset="-128"/>
                <a:cs typeface="ＭＳ Ｐゴシック" charset="-128"/>
              </a:rPr>
              <a:t>Shape Design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/>
          </p:nvPr>
        </p:nvSpPr>
        <p:spPr>
          <a:xfrm>
            <a:off x="749494" y="1385199"/>
            <a:ext cx="8050120" cy="491787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Aerodynamic Optimal Shape Design </a:t>
            </a:r>
            <a:r>
              <a:rPr lang="en-US" sz="2000" dirty="0" smtClean="0">
                <a:solidFill>
                  <a:srgbClr val="000000"/>
                </a:solidFill>
              </a:rPr>
              <a:t>is </a:t>
            </a:r>
            <a:r>
              <a:rPr lang="en-US" sz="2000" dirty="0">
                <a:solidFill>
                  <a:srgbClr val="000000"/>
                </a:solidFill>
              </a:rPr>
              <a:t>a </a:t>
            </a:r>
            <a:r>
              <a:rPr lang="en-US" sz="2000" b="1" dirty="0">
                <a:solidFill>
                  <a:srgbClr val="000000"/>
                </a:solidFill>
              </a:rPr>
              <a:t>high-impact field with a need for</a:t>
            </a:r>
            <a:r>
              <a:rPr lang="en-US" sz="2000" b="1" dirty="0" smtClean="0">
                <a:solidFill>
                  <a:srgbClr val="000000"/>
                </a:solidFill>
              </a:rPr>
              <a:t> sophisticated </a:t>
            </a:r>
            <a:r>
              <a:rPr lang="en-US" sz="2000" b="1" dirty="0">
                <a:solidFill>
                  <a:srgbClr val="000000"/>
                </a:solidFill>
              </a:rPr>
              <a:t>engineering, mathematical and computational </a:t>
            </a:r>
            <a:r>
              <a:rPr lang="en-US" sz="2000" b="1" dirty="0" smtClean="0">
                <a:solidFill>
                  <a:srgbClr val="000000"/>
                </a:solidFill>
              </a:rPr>
              <a:t>developments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endParaRPr lang="en-US" sz="2000" dirty="0" smtClean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We </a:t>
            </a:r>
            <a:r>
              <a:rPr lang="en-US" sz="2000" dirty="0">
                <a:solidFill>
                  <a:srgbClr val="000000"/>
                </a:solidFill>
              </a:rPr>
              <a:t>have completed a comprehensive V&amp;V process for the RANS flow solver portion of the SU</a:t>
            </a:r>
            <a:r>
              <a:rPr lang="en-US" sz="2000" baseline="30000" dirty="0">
                <a:solidFill>
                  <a:srgbClr val="000000"/>
                </a:solidFill>
              </a:rPr>
              <a:t>2</a:t>
            </a:r>
            <a:r>
              <a:rPr lang="en-US" sz="2000" dirty="0">
                <a:solidFill>
                  <a:srgbClr val="000000"/>
                </a:solidFill>
              </a:rPr>
              <a:t> software </a:t>
            </a:r>
            <a:r>
              <a:rPr lang="en-US" sz="2000" dirty="0" smtClean="0">
                <a:solidFill>
                  <a:srgbClr val="000000"/>
                </a:solidFill>
              </a:rPr>
              <a:t>suite. SU</a:t>
            </a:r>
            <a:r>
              <a:rPr lang="en-US" sz="2000" baseline="30000" dirty="0" smtClean="0">
                <a:solidFill>
                  <a:srgbClr val="000000"/>
                </a:solidFill>
              </a:rPr>
              <a:t>2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solutions are shown to be in excellent agreement with both the available experimental data and other numerical simulations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endParaRPr lang="en-US" sz="2000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Since the </a:t>
            </a:r>
            <a:r>
              <a:rPr lang="en-US" sz="2000" dirty="0">
                <a:solidFill>
                  <a:srgbClr val="000000"/>
                </a:solidFill>
              </a:rPr>
              <a:t>framework is tailor-made for coupled analyses, SU2 dramatically lowers the implementation barrier for tackling </a:t>
            </a:r>
            <a:r>
              <a:rPr lang="en-US" sz="2000" dirty="0" err="1">
                <a:solidFill>
                  <a:srgbClr val="000000"/>
                </a:solidFill>
              </a:rPr>
              <a:t>aeroelastic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aeroacoustic</a:t>
            </a:r>
            <a:r>
              <a:rPr lang="en-US" sz="2000" dirty="0">
                <a:solidFill>
                  <a:srgbClr val="000000"/>
                </a:solidFill>
              </a:rPr>
              <a:t>, and </a:t>
            </a:r>
            <a:r>
              <a:rPr lang="en-US" sz="2000" dirty="0" err="1">
                <a:solidFill>
                  <a:srgbClr val="000000"/>
                </a:solidFill>
              </a:rPr>
              <a:t>aerothermodynamic</a:t>
            </a:r>
            <a:r>
              <a:rPr lang="en-US" sz="2000" dirty="0">
                <a:solidFill>
                  <a:srgbClr val="000000"/>
                </a:solidFill>
              </a:rPr>
              <a:t> problems of critical interest to the aerospace community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endParaRPr lang="en-US" sz="2000" dirty="0" smtClean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The </a:t>
            </a:r>
            <a:r>
              <a:rPr lang="en-US" sz="2000" dirty="0">
                <a:solidFill>
                  <a:srgbClr val="000000"/>
                </a:solidFill>
              </a:rPr>
              <a:t>release of the SU</a:t>
            </a:r>
            <a:r>
              <a:rPr lang="en-US" sz="2000" baseline="30000" dirty="0">
                <a:solidFill>
                  <a:srgbClr val="000000"/>
                </a:solidFill>
              </a:rPr>
              <a:t>2</a:t>
            </a:r>
            <a:r>
              <a:rPr lang="en-US" sz="2000" dirty="0">
                <a:solidFill>
                  <a:srgbClr val="000000"/>
                </a:solidFill>
              </a:rPr>
              <a:t> under the GNU LGPL (v2.1) </a:t>
            </a:r>
            <a:r>
              <a:rPr lang="en-US" sz="2000" dirty="0" smtClean="0">
                <a:solidFill>
                  <a:srgbClr val="000000"/>
                </a:solidFill>
              </a:rPr>
              <a:t>provides </a:t>
            </a:r>
            <a:r>
              <a:rPr lang="en-US" sz="2000" b="1" dirty="0">
                <a:solidFill>
                  <a:srgbClr val="000000"/>
                </a:solidFill>
              </a:rPr>
              <a:t>worldwide access to industry-standard analysis tools</a:t>
            </a:r>
            <a:r>
              <a:rPr lang="en-US" sz="2000" b="1" dirty="0" smtClean="0">
                <a:solidFill>
                  <a:srgbClr val="000000"/>
                </a:solidFill>
              </a:rPr>
              <a:t> for tackling industrial-scale </a:t>
            </a:r>
            <a:r>
              <a:rPr lang="en-US" sz="2000" b="1" dirty="0">
                <a:solidFill>
                  <a:srgbClr val="000000"/>
                </a:solidFill>
              </a:rPr>
              <a:t>research problems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8385051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 advTm="117919">
        <p:fade/>
      </p:transition>
    </mc:Choice>
    <mc:Fallback>
      <p:transition advTm="1179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ＭＳ Ｐゴシック" charset="-128"/>
                <a:cs typeface="ＭＳ Ｐゴシック" charset="-128"/>
              </a:rPr>
              <a:t>Conclusions</a:t>
            </a:r>
            <a:r>
              <a:rPr lang="en-US" dirty="0">
                <a:ea typeface="ＭＳ Ｐゴシック" charset="-128"/>
                <a:cs typeface="ＭＳ Ｐゴシック" charset="-128"/>
              </a:rPr>
              <a:t/>
            </a:r>
            <a:br>
              <a:rPr lang="en-US" dirty="0">
                <a:ea typeface="ＭＳ Ｐゴシック" charset="-128"/>
                <a:cs typeface="ＭＳ Ｐゴシック" charset="-128"/>
              </a:rPr>
            </a:br>
            <a:r>
              <a:rPr lang="en-US" dirty="0" smtClean="0">
                <a:ea typeface="ＭＳ Ｐゴシック" charset="-128"/>
                <a:cs typeface="ＭＳ Ｐゴシック" charset="-128"/>
              </a:rPr>
              <a:t>Ongoing Work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/>
          </p:nvPr>
        </p:nvSpPr>
        <p:spPr>
          <a:xfrm>
            <a:off x="749494" y="1385199"/>
            <a:ext cx="8050120" cy="491787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Recently selected as Intel Parallel Computing Center: SU2_PHI, improving performance and scalability while retaining flexibility.  Porting to advanced Xeon and Phi architectures with high performance?  Design in a box?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U. </a:t>
            </a:r>
            <a:r>
              <a:rPr lang="en-US" sz="2000" dirty="0" err="1" smtClean="0">
                <a:solidFill>
                  <a:srgbClr val="000000"/>
                </a:solidFill>
              </a:rPr>
              <a:t>Braunschweig</a:t>
            </a:r>
            <a:r>
              <a:rPr lang="en-US" sz="2000" dirty="0" smtClean="0">
                <a:solidFill>
                  <a:srgbClr val="000000"/>
                </a:solidFill>
              </a:rPr>
              <a:t>: improving turbulence models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Univ. of Aachen (Prof. </a:t>
            </a:r>
            <a:r>
              <a:rPr lang="en-US" sz="2000" dirty="0" err="1" smtClean="0">
                <a:solidFill>
                  <a:srgbClr val="000000"/>
                </a:solidFill>
              </a:rPr>
              <a:t>Nico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Gauger</a:t>
            </a:r>
            <a:r>
              <a:rPr lang="en-US" sz="2000" dirty="0" smtClean="0">
                <a:solidFill>
                  <a:srgbClr val="000000"/>
                </a:solidFill>
              </a:rPr>
              <a:t>): automatic differentiation for steady and unsteady flow control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Delft University: real gas models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VKI: mutation++ library for non-</a:t>
            </a:r>
            <a:r>
              <a:rPr lang="en-US" sz="2000" dirty="0" err="1" smtClean="0">
                <a:solidFill>
                  <a:srgbClr val="000000"/>
                </a:solidFill>
              </a:rPr>
              <a:t>eq</a:t>
            </a:r>
            <a:r>
              <a:rPr lang="en-US" sz="2000" dirty="0" smtClean="0">
                <a:solidFill>
                  <a:srgbClr val="000000"/>
                </a:solidFill>
              </a:rPr>
              <a:t> flows and combustion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VSSC (India): Launch vehicle configurations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NASA: Integration with </a:t>
            </a:r>
            <a:r>
              <a:rPr lang="en-US" sz="2000" dirty="0" err="1" smtClean="0">
                <a:solidFill>
                  <a:srgbClr val="000000"/>
                </a:solidFill>
              </a:rPr>
              <a:t>OpenMDAO</a:t>
            </a:r>
            <a:r>
              <a:rPr lang="en-US" sz="2000" dirty="0" smtClean="0">
                <a:solidFill>
                  <a:srgbClr val="000000"/>
                </a:solidFill>
              </a:rPr>
              <a:t>, advanced propulsion architectures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Others: transition models, UAVs, learning CFD, etc.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45914528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 advTm="117919">
        <p:fade/>
      </p:transition>
    </mc:Choice>
    <mc:Fallback>
      <p:transition advTm="11791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quarter" idx="10"/>
          </p:nvPr>
        </p:nvSpPr>
        <p:spPr>
          <a:xfrm>
            <a:off x="1835504" y="4688417"/>
            <a:ext cx="5562246" cy="10505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Thanks a lot for your attention! </a:t>
            </a:r>
          </a:p>
          <a:p>
            <a:pPr marL="0" indent="0" algn="ctr">
              <a:buNone/>
            </a:pPr>
            <a:r>
              <a:rPr lang="en-US" dirty="0" smtClean="0"/>
              <a:t>Questions &amp; Answers</a:t>
            </a:r>
            <a:endParaRPr lang="en-US" dirty="0"/>
          </a:p>
        </p:txBody>
      </p:sp>
      <p:sp>
        <p:nvSpPr>
          <p:cNvPr id="8" name="Rectángulo 7"/>
          <p:cNvSpPr/>
          <p:nvPr/>
        </p:nvSpPr>
        <p:spPr>
          <a:xfrm>
            <a:off x="2277811" y="5830213"/>
            <a:ext cx="469448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 smtClean="0">
                <a:solidFill>
                  <a:srgbClr val="000000"/>
                </a:solidFill>
              </a:rPr>
              <a:t>More details in </a:t>
            </a:r>
            <a:r>
              <a:rPr lang="en-US" sz="2100" dirty="0" smtClean="0">
                <a:solidFill>
                  <a:srgbClr val="000000"/>
                </a:solidFill>
                <a:hlinkClick r:id="rId2"/>
              </a:rPr>
              <a:t>http://su2.stanford.edu/</a:t>
            </a:r>
            <a:endParaRPr lang="en-US" sz="2100" dirty="0" smtClean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90" y="1526143"/>
            <a:ext cx="2694368" cy="200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12697674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 advTm="22480">
        <p:fade/>
      </p:transition>
    </mc:Choice>
    <mc:Fallback>
      <p:transition advTm="2248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5615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FFFFFF"/>
                </a:solidFill>
              </a:rPr>
              <a:t>Optimal Shape Design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4294967295"/>
          </p:nvPr>
        </p:nvSpPr>
        <p:spPr>
          <a:xfrm>
            <a:off x="8885238" y="106363"/>
            <a:ext cx="258762" cy="4556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5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5</a:t>
            </a:fld>
            <a:endParaRPr sz="2500">
              <a:solidFill>
                <a:srgbClr val="FFFFFF"/>
              </a:solidFill>
            </a:endParaRPr>
          </a:p>
        </p:txBody>
      </p:sp>
      <p:sp>
        <p:nvSpPr>
          <p:cNvPr id="6" name="Título 5"/>
          <p:cNvSpPr txBox="1">
            <a:spLocks/>
          </p:cNvSpPr>
          <p:nvPr/>
        </p:nvSpPr>
        <p:spPr bwMode="auto">
          <a:xfrm>
            <a:off x="948776" y="479388"/>
            <a:ext cx="7707862" cy="65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 smtClean="0"/>
              <a:t>Introduction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Aerospace Design Lab @ Stanford Univ. Aero &amp; </a:t>
            </a:r>
            <a:r>
              <a:rPr lang="en-US" dirty="0" err="1" smtClean="0"/>
              <a:t>Astro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5799" y="1398640"/>
            <a:ext cx="8040991" cy="46617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/>
              <a:buChar char="•"/>
              <a:defRPr kern="1200" spc="2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2pPr>
            <a:lvl3pPr marL="687388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3pPr>
            <a:lvl4pPr marL="1030287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4pPr>
            <a:lvl5pPr marL="1374775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Arial"/>
              <a:buChar char="•"/>
              <a:defRPr kern="1200">
                <a:solidFill>
                  <a:srgbClr val="595959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 smtClean="0"/>
              <a:t>Our lab </a:t>
            </a:r>
            <a:r>
              <a:rPr lang="en-US" sz="2000" b="1" dirty="0" smtClean="0"/>
              <a:t>has a long tradition of creating numerical tools for the analysis and design/optimization</a:t>
            </a:r>
            <a:r>
              <a:rPr lang="en-US" sz="2000" dirty="0" smtClean="0"/>
              <a:t> of problems governed by the equations of fluid flow. We are interested in: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800" dirty="0" smtClean="0"/>
              <a:t>Complex configurations of industrial interest.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800" dirty="0" smtClean="0"/>
              <a:t>Multi-disciplinary optimization problems.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800" dirty="0" smtClean="0"/>
              <a:t>Numerical methods in CFD.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800" dirty="0" smtClean="0"/>
              <a:t>In university laboratory we are also very concerned about minimizing the required effort to add new capabilities.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endParaRPr lang="en-US" sz="2000" dirty="0" smtClean="0"/>
          </a:p>
          <a:p>
            <a:pPr>
              <a:lnSpc>
                <a:spcPct val="110000"/>
              </a:lnSpc>
            </a:pPr>
            <a:r>
              <a:rPr lang="en-US" sz="2000" dirty="0" smtClean="0"/>
              <a:t>We </a:t>
            </a:r>
            <a:r>
              <a:rPr lang="en-US" sz="2000" b="1" dirty="0" smtClean="0"/>
              <a:t>fully endorse the spirit of the open-source movement</a:t>
            </a:r>
            <a:r>
              <a:rPr lang="en-US" sz="2000" dirty="0" smtClean="0"/>
              <a:t>: we are happy to support the efforts in the community adding capabilities that we would not have the chance/time/resources to add ourselves. Everyone benefits in this way.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1800191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670513" y="1176696"/>
            <a:ext cx="3653111" cy="4854968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71096">
              <a:lnSpc>
                <a:spcPct val="110000"/>
              </a:lnSpc>
              <a:spcBef>
                <a:spcPts val="1898"/>
              </a:spcBef>
              <a:buFont typeface="Wingdings" charset="2"/>
              <a:buChar char="§"/>
              <a:defRPr sz="1800"/>
            </a:pPr>
            <a:r>
              <a:rPr lang="en-US" sz="1600" b="1" dirty="0"/>
              <a:t>Optimal Shape Design</a:t>
            </a:r>
            <a:r>
              <a:rPr lang="en-US" sz="1600" dirty="0"/>
              <a:t> (OSD) is concerned with finding the optimal shape for an object or surface that </a:t>
            </a:r>
            <a:r>
              <a:rPr lang="en-US" sz="1600" b="1" dirty="0" smtClean="0"/>
              <a:t>improves its performance</a:t>
            </a:r>
          </a:p>
          <a:p>
            <a:pPr defTabSz="271096">
              <a:lnSpc>
                <a:spcPct val="110000"/>
              </a:lnSpc>
              <a:spcBef>
                <a:spcPts val="1898"/>
              </a:spcBef>
              <a:buFont typeface="Wingdings" charset="2"/>
              <a:buChar char="§"/>
              <a:defRPr sz="1800"/>
            </a:pPr>
            <a:r>
              <a:rPr sz="1600" dirty="0" smtClean="0"/>
              <a:t>In </a:t>
            </a:r>
            <a:r>
              <a:rPr sz="1600" dirty="0"/>
              <a:t>aeronautics, aerodynamic performance </a:t>
            </a:r>
            <a:r>
              <a:rPr lang="en-US" sz="1600" dirty="0" smtClean="0"/>
              <a:t>typically </a:t>
            </a:r>
            <a:r>
              <a:rPr sz="1600" dirty="0" smtClean="0"/>
              <a:t>depends </a:t>
            </a:r>
            <a:r>
              <a:rPr sz="1600" dirty="0"/>
              <a:t>on the shape of the vehicle or body, </a:t>
            </a:r>
            <a:r>
              <a:rPr lang="en-US" sz="1600" dirty="0" smtClean="0"/>
              <a:t>in </a:t>
            </a:r>
            <a:r>
              <a:rPr lang="en-US" sz="1600" b="1" dirty="0" smtClean="0"/>
              <a:t>complex and often difficult to predict ways</a:t>
            </a:r>
          </a:p>
          <a:p>
            <a:pPr marL="285750" indent="-285750">
              <a:lnSpc>
                <a:spcPct val="110000"/>
              </a:lnSpc>
              <a:buFont typeface="Wingdings" charset="2"/>
              <a:buChar char="§"/>
            </a:pPr>
            <a:endParaRPr lang="en-US" sz="1600" dirty="0" smtClean="0"/>
          </a:p>
          <a:p>
            <a:pPr marL="285750" indent="-285750">
              <a:lnSpc>
                <a:spcPct val="110000"/>
              </a:lnSpc>
              <a:buFont typeface="Wingdings" charset="2"/>
              <a:buChar char="§"/>
            </a:pPr>
            <a:r>
              <a:rPr lang="en-US" sz="1600" dirty="0" err="1" smtClean="0"/>
              <a:t>Adjoint</a:t>
            </a:r>
            <a:r>
              <a:rPr lang="en-US" sz="1600" dirty="0" smtClean="0"/>
              <a:t> gradient-based optimization:</a:t>
            </a:r>
            <a:endParaRPr lang="en-US" sz="1600" dirty="0"/>
          </a:p>
          <a:p>
            <a:pPr marL="454025" lvl="1" indent="-165100">
              <a:lnSpc>
                <a:spcPct val="110000"/>
              </a:lnSpc>
              <a:buFont typeface="Wingdings" charset="2"/>
              <a:buChar char="§"/>
            </a:pPr>
            <a:r>
              <a:rPr lang="en-US" sz="1600" b="1" dirty="0" smtClean="0"/>
              <a:t>Continuous</a:t>
            </a:r>
            <a:r>
              <a:rPr lang="en-US" sz="1600" dirty="0" smtClean="0"/>
              <a:t> </a:t>
            </a:r>
            <a:r>
              <a:rPr lang="en-US" sz="1600" dirty="0" err="1" smtClean="0"/>
              <a:t>adjoint</a:t>
            </a:r>
            <a:r>
              <a:rPr lang="en-US" sz="1600" dirty="0" smtClean="0"/>
              <a:t> methodology to achieve cost-independence </a:t>
            </a:r>
            <a:r>
              <a:rPr lang="en-US" sz="1600" dirty="0" err="1" smtClean="0"/>
              <a:t>wrt</a:t>
            </a:r>
            <a:r>
              <a:rPr lang="en-US" sz="1600" dirty="0" smtClean="0"/>
              <a:t> number of design parameters</a:t>
            </a:r>
          </a:p>
          <a:p>
            <a:pPr marL="454025" lvl="1" indent="-165100">
              <a:lnSpc>
                <a:spcPct val="110000"/>
              </a:lnSpc>
              <a:buFont typeface="Wingdings" charset="2"/>
              <a:buChar char="§"/>
            </a:pPr>
            <a:r>
              <a:rPr lang="en-US" sz="1600" dirty="0" smtClean="0"/>
              <a:t>Analytic </a:t>
            </a:r>
            <a:r>
              <a:rPr lang="en-US" sz="1600" dirty="0"/>
              <a:t>expression for the </a:t>
            </a:r>
            <a:r>
              <a:rPr lang="en-US" sz="1600" b="1" dirty="0"/>
              <a:t>gradient as a surface integral</a:t>
            </a:r>
            <a:r>
              <a:rPr lang="en-US" sz="1600" dirty="0"/>
              <a:t>.</a:t>
            </a:r>
          </a:p>
          <a:p>
            <a:pPr marL="454025" lvl="1" indent="-165100">
              <a:lnSpc>
                <a:spcPct val="110000"/>
              </a:lnSpc>
              <a:buFont typeface="Wingdings" charset="2"/>
              <a:buChar char="§"/>
            </a:pPr>
            <a:r>
              <a:rPr lang="en-US" sz="1600" dirty="0" smtClean="0"/>
              <a:t>No </a:t>
            </a:r>
            <a:r>
              <a:rPr lang="en-US" sz="1600" dirty="0"/>
              <a:t>memory or time overhead compared with the direct solver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5615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FFFFFF"/>
                </a:solidFill>
              </a:rPr>
              <a:t>Optimal Shape Design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4294967295"/>
          </p:nvPr>
        </p:nvSpPr>
        <p:spPr>
          <a:xfrm>
            <a:off x="8885238" y="106363"/>
            <a:ext cx="258762" cy="4556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5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6</a:t>
            </a:fld>
            <a:endParaRPr sz="2500">
              <a:solidFill>
                <a:srgbClr val="FFFFFF"/>
              </a:solidFill>
            </a:endParaRPr>
          </a:p>
        </p:txBody>
      </p:sp>
      <p:sp>
        <p:nvSpPr>
          <p:cNvPr id="6" name="Título 5"/>
          <p:cNvSpPr txBox="1">
            <a:spLocks/>
          </p:cNvSpPr>
          <p:nvPr/>
        </p:nvSpPr>
        <p:spPr bwMode="auto">
          <a:xfrm>
            <a:off x="948776" y="479388"/>
            <a:ext cx="7707862" cy="65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 smtClean="0"/>
              <a:t>Introduction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Optimal shape design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726229" y="1146027"/>
            <a:ext cx="4229321" cy="4978845"/>
            <a:chOff x="4726229" y="1146027"/>
            <a:chExt cx="4229321" cy="4978845"/>
          </a:xfrm>
        </p:grpSpPr>
        <p:pic>
          <p:nvPicPr>
            <p:cNvPr id="7" name="optimization_diagram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726229" y="1699846"/>
              <a:ext cx="4229321" cy="393291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26360" y="1146027"/>
              <a:ext cx="3505885" cy="56526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9" name="pasted-image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285464" y="5632763"/>
              <a:ext cx="3505885" cy="492109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132100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49326" y="1483968"/>
            <a:ext cx="3822232" cy="4568809"/>
          </a:xfrm>
        </p:spPr>
        <p:txBody>
          <a:bodyPr>
            <a:noAutofit/>
          </a:bodyPr>
          <a:lstStyle/>
          <a:p>
            <a:pPr marL="342900" lvl="2">
              <a:lnSpc>
                <a:spcPct val="90000"/>
              </a:lnSpc>
              <a:buSzTx/>
            </a:pPr>
            <a:r>
              <a:rPr lang="en-US" sz="2000" b="1" dirty="0">
                <a:solidFill>
                  <a:srgbClr val="000000"/>
                </a:solidFill>
                <a:latin typeface="Source Sans Pro" charset="0"/>
              </a:rPr>
              <a:t>M</a:t>
            </a:r>
            <a:r>
              <a:rPr lang="en-US" sz="2000" b="1" dirty="0" smtClean="0">
                <a:solidFill>
                  <a:srgbClr val="000000"/>
                </a:solidFill>
                <a:latin typeface="Source Sans Pro" charset="0"/>
              </a:rPr>
              <a:t>ature </a:t>
            </a:r>
            <a:r>
              <a:rPr lang="en-US" sz="2000" b="1" dirty="0">
                <a:solidFill>
                  <a:srgbClr val="000000"/>
                </a:solidFill>
                <a:latin typeface="Source Sans Pro" charset="0"/>
              </a:rPr>
              <a:t>design tools are not always available</a:t>
            </a:r>
            <a:r>
              <a:rPr lang="en-US" sz="2000" dirty="0">
                <a:solidFill>
                  <a:srgbClr val="000000"/>
                </a:solidFill>
                <a:latin typeface="Source Sans Pro" charset="0"/>
              </a:rPr>
              <a:t> for novel </a:t>
            </a:r>
            <a:r>
              <a:rPr lang="en-US" sz="2000" dirty="0" smtClean="0">
                <a:solidFill>
                  <a:srgbClr val="000000"/>
                </a:solidFill>
                <a:latin typeface="Source Sans Pro" charset="0"/>
              </a:rPr>
              <a:t>engineering concepts</a:t>
            </a:r>
            <a:r>
              <a:rPr lang="en-US" sz="2000" dirty="0">
                <a:solidFill>
                  <a:srgbClr val="000000"/>
                </a:solidFill>
                <a:latin typeface="Source Sans Pro" charset="0"/>
              </a:rPr>
              <a:t>.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There is a well-established “basic” theory and it is time to face </a:t>
            </a:r>
            <a:r>
              <a:rPr lang="en-US" sz="2000" b="1" dirty="0" smtClean="0">
                <a:solidFill>
                  <a:srgbClr val="000000"/>
                </a:solidFill>
              </a:rPr>
              <a:t>complex </a:t>
            </a:r>
            <a:r>
              <a:rPr lang="en-US" sz="2000" b="1" dirty="0">
                <a:solidFill>
                  <a:srgbClr val="000000"/>
                </a:solidFill>
                <a:latin typeface="Source Sans Pro" charset="0"/>
              </a:rPr>
              <a:t>novel </a:t>
            </a:r>
            <a:r>
              <a:rPr lang="en-US" sz="2000" b="1" dirty="0" smtClean="0">
                <a:solidFill>
                  <a:srgbClr val="000000"/>
                </a:solidFill>
                <a:latin typeface="Source Sans Pro" charset="0"/>
              </a:rPr>
              <a:t>concepts</a:t>
            </a:r>
            <a:r>
              <a:rPr lang="en-US" sz="2000" dirty="0">
                <a:solidFill>
                  <a:srgbClr val="000000"/>
                </a:solidFill>
                <a:latin typeface="Source Sans Pro" charset="0"/>
              </a:rPr>
              <a:t>:</a:t>
            </a:r>
            <a:r>
              <a:rPr lang="en-US" sz="2000" dirty="0" smtClean="0">
                <a:solidFill>
                  <a:srgbClr val="000000"/>
                </a:solidFill>
                <a:latin typeface="Source Sans Pro" charset="0"/>
              </a:rPr>
              <a:t> do we have </a:t>
            </a:r>
            <a:r>
              <a:rPr lang="en-US" sz="2000" b="1" dirty="0" smtClean="0">
                <a:solidFill>
                  <a:srgbClr val="000000"/>
                </a:solidFill>
                <a:latin typeface="Source Sans Pro" charset="0"/>
              </a:rPr>
              <a:t>sufficiently mature </a:t>
            </a:r>
            <a:r>
              <a:rPr lang="en-US" sz="2000" b="1" dirty="0">
                <a:solidFill>
                  <a:srgbClr val="000000"/>
                </a:solidFill>
                <a:latin typeface="Source Sans Pro" charset="0"/>
              </a:rPr>
              <a:t>design </a:t>
            </a:r>
            <a:r>
              <a:rPr lang="en-US" sz="2000" b="1" dirty="0" smtClean="0">
                <a:solidFill>
                  <a:srgbClr val="000000"/>
                </a:solidFill>
                <a:latin typeface="Source Sans Pro" charset="0"/>
              </a:rPr>
              <a:t>tools</a:t>
            </a:r>
            <a:r>
              <a:rPr lang="en-US" sz="2000" dirty="0" smtClean="0">
                <a:solidFill>
                  <a:srgbClr val="000000"/>
                </a:solidFill>
                <a:latin typeface="Source Sans Pro" charset="0"/>
              </a:rPr>
              <a:t>?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The </a:t>
            </a:r>
            <a:r>
              <a:rPr lang="en-US" sz="2000" dirty="0"/>
              <a:t>objective of this talk is to </a:t>
            </a:r>
            <a:r>
              <a:rPr lang="en-US" sz="2000" dirty="0" smtClean="0"/>
              <a:t>introduce SU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and show an </a:t>
            </a:r>
            <a:r>
              <a:rPr lang="en-US" sz="2000" dirty="0"/>
              <a:t>overview of </a:t>
            </a:r>
            <a:r>
              <a:rPr lang="en-US" sz="2000" b="1" dirty="0"/>
              <a:t>challenges and opportunities for </a:t>
            </a:r>
            <a:r>
              <a:rPr lang="en-US" sz="2000" b="1" dirty="0" smtClean="0"/>
              <a:t>analysis and shape design methodologies</a:t>
            </a:r>
            <a:r>
              <a:rPr lang="en-US" sz="2000" dirty="0"/>
              <a:t>.</a:t>
            </a:r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5615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 dirty="0">
                <a:solidFill>
                  <a:srgbClr val="FFFFFF"/>
                </a:solidFill>
              </a:rPr>
              <a:t>The Adjoint Approach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4294967295"/>
          </p:nvPr>
        </p:nvSpPr>
        <p:spPr>
          <a:xfrm>
            <a:off x="8885238" y="106363"/>
            <a:ext cx="258762" cy="4556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5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7</a:t>
            </a:fld>
            <a:endParaRPr sz="2500">
              <a:solidFill>
                <a:srgbClr val="FFFFFF"/>
              </a:solidFill>
            </a:endParaRPr>
          </a:p>
        </p:txBody>
      </p:sp>
      <p:sp>
        <p:nvSpPr>
          <p:cNvPr id="5" name="Título 5"/>
          <p:cNvSpPr txBox="1">
            <a:spLocks/>
          </p:cNvSpPr>
          <p:nvPr/>
        </p:nvSpPr>
        <p:spPr bwMode="auto">
          <a:xfrm>
            <a:off x="948776" y="479388"/>
            <a:ext cx="7707862" cy="65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 smtClean="0"/>
              <a:t>Introduction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Objective of this talk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913" y="2613154"/>
            <a:ext cx="2386429" cy="17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86855288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71982" y="1586891"/>
            <a:ext cx="3885734" cy="386255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1800" b="1" dirty="0" smtClean="0">
                <a:solidFill>
                  <a:srgbClr val="F6C2C2"/>
                </a:solidFill>
                <a:ea typeface="ＭＳ Ｐゴシック" charset="-128"/>
              </a:rPr>
              <a:t>Introduction</a:t>
            </a:r>
          </a:p>
          <a:p>
            <a:pPr>
              <a:defRPr/>
            </a:pPr>
            <a:endParaRPr lang="en-US" sz="1800" b="1" dirty="0" smtClean="0">
              <a:solidFill>
                <a:schemeClr val="bg2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chemeClr val="bg2"/>
                </a:solidFill>
                <a:ea typeface="ＭＳ Ｐゴシック" charset="-128"/>
              </a:rPr>
              <a:t>Why SU</a:t>
            </a:r>
            <a:r>
              <a:rPr lang="en-US" sz="1800" b="1" baseline="30000" dirty="0" smtClean="0">
                <a:solidFill>
                  <a:schemeClr val="bg2"/>
                </a:solidFill>
                <a:ea typeface="ＭＳ Ｐゴシック" charset="-128"/>
              </a:rPr>
              <a:t>2</a:t>
            </a:r>
            <a:r>
              <a:rPr lang="en-US" sz="1800" b="1" dirty="0" smtClean="0">
                <a:solidFill>
                  <a:schemeClr val="bg2"/>
                </a:solidFill>
                <a:ea typeface="ＭＳ Ｐゴシック" charset="-128"/>
              </a:rPr>
              <a:t>?</a:t>
            </a:r>
          </a:p>
          <a:p>
            <a:pPr>
              <a:defRPr/>
            </a:pPr>
            <a:endParaRPr lang="en-US" sz="1800" b="1" dirty="0">
              <a:solidFill>
                <a:schemeClr val="bg2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Supersonic Aircraft Design</a:t>
            </a:r>
          </a:p>
          <a:p>
            <a:pPr>
              <a:defRPr/>
            </a:pPr>
            <a:endParaRPr lang="en-US" sz="1800" b="1" dirty="0">
              <a:solidFill>
                <a:schemeClr val="bg2">
                  <a:lumMod val="20000"/>
                  <a:lumOff val="80000"/>
                </a:schemeClr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Unsteady design</a:t>
            </a:r>
          </a:p>
          <a:p>
            <a:pPr>
              <a:defRPr/>
            </a:pPr>
            <a:endParaRPr lang="en-US" sz="1800" b="1" dirty="0">
              <a:solidFill>
                <a:schemeClr val="bg2">
                  <a:lumMod val="20000"/>
                  <a:lumOff val="80000"/>
                </a:schemeClr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Verification and </a:t>
            </a:r>
            <a:r>
              <a:rPr 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Validation</a:t>
            </a:r>
          </a:p>
          <a:p>
            <a:pPr>
              <a:defRPr/>
            </a:pPr>
            <a:endParaRPr lang="en-US" sz="1800" b="1" dirty="0">
              <a:solidFill>
                <a:schemeClr val="bg2">
                  <a:lumMod val="20000"/>
                  <a:lumOff val="80000"/>
                </a:schemeClr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ea typeface="ＭＳ Ｐゴシック" charset="-128"/>
              </a:rPr>
              <a:t>Conclusions</a:t>
            </a:r>
            <a:endParaRPr lang="en-US" sz="1800" b="1" dirty="0">
              <a:solidFill>
                <a:schemeClr val="bg2">
                  <a:lumMod val="20000"/>
                  <a:lumOff val="80000"/>
                </a:schemeClr>
              </a:solidFill>
              <a:ea typeface="ＭＳ Ｐゴシック" charset="-128"/>
            </a:endParaRPr>
          </a:p>
          <a:p>
            <a:endParaRPr lang="en-US" sz="18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Picture 1" descr="LogoSU2eagle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/>
        </p:blipFill>
        <p:spPr>
          <a:xfrm>
            <a:off x="5355675" y="2353968"/>
            <a:ext cx="3282403" cy="214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2375480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 advTm="9613">
        <p:fade/>
      </p:transition>
    </mc:Choice>
    <mc:Fallback>
      <p:transition advTm="961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ea typeface="ＭＳ Ｐゴシック" charset="-128"/>
              </a:rPr>
              <a:t>Introduction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400" dirty="0" smtClean="0"/>
              <a:t>Computational tool: SU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suite</a:t>
            </a:r>
            <a:endParaRPr lang="en-US" sz="2400" dirty="0"/>
          </a:p>
        </p:txBody>
      </p:sp>
      <p:sp>
        <p:nvSpPr>
          <p:cNvPr id="11" name="Marcador de contenido 2"/>
          <p:cNvSpPr>
            <a:spLocks noGrp="1"/>
          </p:cNvSpPr>
          <p:nvPr>
            <p:ph sz="quarter" idx="10"/>
          </p:nvPr>
        </p:nvSpPr>
        <p:spPr>
          <a:xfrm>
            <a:off x="846667" y="1375874"/>
            <a:ext cx="4276042" cy="403918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The SU</a:t>
            </a:r>
            <a:r>
              <a:rPr lang="en-US" sz="1600" baseline="30000" dirty="0" smtClean="0">
                <a:solidFill>
                  <a:srgbClr val="000000"/>
                </a:solidFill>
              </a:rPr>
              <a:t>2</a:t>
            </a:r>
            <a:r>
              <a:rPr lang="en-US" sz="1600" dirty="0" smtClean="0">
                <a:solidFill>
                  <a:srgbClr val="000000"/>
                </a:solidFill>
              </a:rPr>
              <a:t> suite is an open-source collection of C++ based software tools to perform PDE analysis and solve PDE</a:t>
            </a:r>
            <a:r>
              <a:rPr lang="en-US" sz="1600" dirty="0" smtClean="0"/>
              <a:t>-</a:t>
            </a:r>
            <a:r>
              <a:rPr lang="en-US" sz="1600" dirty="0" smtClean="0">
                <a:solidFill>
                  <a:srgbClr val="000000"/>
                </a:solidFill>
              </a:rPr>
              <a:t>constrained optimization problems.</a:t>
            </a:r>
          </a:p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SU</a:t>
            </a:r>
            <a:r>
              <a:rPr lang="en-US" sz="1600" baseline="30000" dirty="0" smtClean="0">
                <a:solidFill>
                  <a:srgbClr val="000000"/>
                </a:solidFill>
              </a:rPr>
              <a:t>2</a:t>
            </a:r>
            <a:r>
              <a:rPr lang="en-US" sz="1600" dirty="0" smtClean="0">
                <a:solidFill>
                  <a:srgbClr val="000000"/>
                </a:solidFill>
              </a:rPr>
              <a:t> is under active development at Stanford University in the Aerospace Design Lab (ADL) of the Department of Aeronautics and Astronautics.</a:t>
            </a:r>
          </a:p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Web page with more than 90,000 visits (34% Europe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smtClean="0">
                <a:solidFill>
                  <a:srgbClr val="000000"/>
                </a:solidFill>
              </a:rPr>
              <a:t>30% </a:t>
            </a:r>
            <a:r>
              <a:rPr lang="en-US" sz="1600" dirty="0">
                <a:solidFill>
                  <a:srgbClr val="000000"/>
                </a:solidFill>
              </a:rPr>
              <a:t>USA, </a:t>
            </a:r>
            <a:r>
              <a:rPr lang="en-US" sz="1600" dirty="0" smtClean="0">
                <a:solidFill>
                  <a:srgbClr val="000000"/>
                </a:solidFill>
              </a:rPr>
              <a:t>11% China, 6% India, 19% others), more than 10,000 downloads since 2012.</a:t>
            </a:r>
          </a:p>
          <a:p>
            <a:pPr marL="0" indent="0">
              <a:buNone/>
            </a:pPr>
            <a:r>
              <a:rPr lang="en-US" sz="1600" dirty="0" smtClean="0">
                <a:hlinkClick r:id="rId3"/>
              </a:rPr>
              <a:t>http://su2.stanford.edu/</a:t>
            </a:r>
            <a:endParaRPr lang="en-US" sz="1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702" y="3078325"/>
            <a:ext cx="1876936" cy="2504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873" y="1159517"/>
            <a:ext cx="2207577" cy="1646200"/>
          </a:xfrm>
          <a:prstGeom prst="rect">
            <a:avLst/>
          </a:prstGeom>
        </p:spPr>
      </p:pic>
      <p:sp>
        <p:nvSpPr>
          <p:cNvPr id="10" name="Rectángulo 15"/>
          <p:cNvSpPr/>
          <p:nvPr/>
        </p:nvSpPr>
        <p:spPr>
          <a:xfrm>
            <a:off x="702541" y="5712799"/>
            <a:ext cx="8145885" cy="738664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50" dirty="0" smtClean="0"/>
              <a:t>2012 SU</a:t>
            </a:r>
            <a:r>
              <a:rPr lang="en-US" sz="1050" baseline="30000" dirty="0" smtClean="0"/>
              <a:t>2</a:t>
            </a:r>
            <a:r>
              <a:rPr lang="en-US" sz="1050" dirty="0" smtClean="0"/>
              <a:t> team, "Stanford University Unstructured (SU2): </a:t>
            </a:r>
            <a:r>
              <a:rPr lang="en-US" sz="1050" dirty="0"/>
              <a:t>An open-source integrated computational environment for multi-physics simulation and design", AIAA Paper 2013-0287</a:t>
            </a:r>
            <a:r>
              <a:rPr lang="en-US" sz="1050" dirty="0" smtClean="0"/>
              <a:t>.</a:t>
            </a:r>
          </a:p>
          <a:p>
            <a:r>
              <a:rPr lang="en-US" sz="1050" dirty="0" smtClean="0"/>
              <a:t>2013 SU</a:t>
            </a:r>
            <a:r>
              <a:rPr lang="en-US" sz="1050" baseline="30000" dirty="0" smtClean="0"/>
              <a:t>2</a:t>
            </a:r>
            <a:r>
              <a:rPr lang="en-US" sz="1050" dirty="0" smtClean="0"/>
              <a:t> team, "</a:t>
            </a:r>
            <a:r>
              <a:rPr lang="en-US" sz="1050" dirty="0"/>
              <a:t>Stanford University Unstructured (SU2): Open-source analysis and design technology for turbulent flows", AIAA Paper 2014-0243.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1247" y="2873722"/>
            <a:ext cx="1639251" cy="2212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2819058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400" advTm="26088">
        <p:fade/>
      </p:transition>
    </mc:Choice>
    <mc:Fallback>
      <p:transition advTm="2608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21.4|3.2"/>
</p:tagLst>
</file>

<file path=ppt/tags/tag10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13.7"/>
</p:tagLst>
</file>

<file path=ppt/tags/tag1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30.8|9.1|14.1|12.8|23"/>
</p:tagLst>
</file>

<file path=ppt/tags/tag1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30.8|9.1|14.1|12.8|23"/>
</p:tagLst>
</file>

<file path=ppt/tags/tag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14.9|2.6|2|5.1|0.9|5.1|5.2"/>
</p:tagLst>
</file>

<file path=ppt/tags/tag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34.1|23.8|9.8"/>
</p:tagLst>
</file>

<file path=ppt/tags/tag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18.1|7.3"/>
</p:tagLst>
</file>

<file path=ppt/tags/tag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9|15.6|5.1"/>
</p:tagLst>
</file>

<file path=ppt/tags/tag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13.7"/>
</p:tagLst>
</file>

<file path=ppt/tags/tag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13.7"/>
</p:tagLst>
</file>

<file path=ppt/tags/tag8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13.7"/>
</p:tagLst>
</file>

<file path=ppt/tags/tag9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13.7"/>
</p:tagLst>
</file>

<file path=ppt/theme/theme1.xml><?xml version="1.0" encoding="utf-8"?>
<a:theme xmlns:a="http://schemas.openxmlformats.org/drawingml/2006/main" name="SU_Preso_4x3_v5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5412</TotalTime>
  <Words>3470</Words>
  <Application>Microsoft Macintosh PowerPoint</Application>
  <PresentationFormat>On-screen Show (4:3)</PresentationFormat>
  <Paragraphs>459</Paragraphs>
  <Slides>46</Slides>
  <Notes>7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SU_Preso_4x3_v5</vt:lpstr>
      <vt:lpstr>Introduction to SU2</vt:lpstr>
      <vt:lpstr>Slide 2</vt:lpstr>
      <vt:lpstr>Slide 3</vt:lpstr>
      <vt:lpstr>Optimal Shape Design</vt:lpstr>
      <vt:lpstr>Optimal Shape Design</vt:lpstr>
      <vt:lpstr>Optimal Shape Design</vt:lpstr>
      <vt:lpstr>The Adjoint Approach</vt:lpstr>
      <vt:lpstr>Slide 8</vt:lpstr>
      <vt:lpstr>Introduction Computational tool: SU2 suite</vt:lpstr>
      <vt:lpstr>Introduction Open source concept</vt:lpstr>
      <vt:lpstr>Optimal Shape Design</vt:lpstr>
      <vt:lpstr>Optimal Shape Design</vt:lpstr>
      <vt:lpstr>Optimal Shape Design</vt:lpstr>
      <vt:lpstr>Optimal Shape Design</vt:lpstr>
      <vt:lpstr>Optimal Shape Design</vt:lpstr>
      <vt:lpstr>Slide 16</vt:lpstr>
      <vt:lpstr>Supersonic aircraft design Straight forward design</vt:lpstr>
      <vt:lpstr>Supersonic aircraft design Equivalent Area design approach</vt:lpstr>
      <vt:lpstr>Supersonic aircraft design Equivalent Area objective function</vt:lpstr>
      <vt:lpstr>Supersonic aircraft design Surface drag and lift sensitivities using the adjoint method</vt:lpstr>
      <vt:lpstr>Supersonic aircraft design Recovering 1044-1 Ae starting from 1044-3b</vt:lpstr>
      <vt:lpstr>Supersonic aircraft design Optimization problem description</vt:lpstr>
      <vt:lpstr>Supersonic aircraft design Baseline and optimized shape</vt:lpstr>
      <vt:lpstr>Supersonic aircraft design Equivalent area distribution comparison</vt:lpstr>
      <vt:lpstr>Supersonic aircraft design Comparison of ground boom signatures</vt:lpstr>
      <vt:lpstr>Direct and Adjoint Simulations with Engines</vt:lpstr>
      <vt:lpstr>Trim (CM = 0.0) and Ae Optimization</vt:lpstr>
      <vt:lpstr>Optimization Using a “Direct” Approach</vt:lpstr>
      <vt:lpstr>Optimization using an “Indirect” approach</vt:lpstr>
      <vt:lpstr>2st step) Minimize CD with Constraints </vt:lpstr>
      <vt:lpstr>3st step) Minimize CAe with Constraints</vt:lpstr>
      <vt:lpstr>Slide 32</vt:lpstr>
      <vt:lpstr>Design in Unsteady Flows</vt:lpstr>
      <vt:lpstr>Surface Sensitivity</vt:lpstr>
      <vt:lpstr>Pitching Wing</vt:lpstr>
      <vt:lpstr>Pitching Wing</vt:lpstr>
      <vt:lpstr>Pitching Wing</vt:lpstr>
      <vt:lpstr>Slide 38</vt:lpstr>
      <vt:lpstr>Verification and Validation High fidelity analysis (I/IV)</vt:lpstr>
      <vt:lpstr>Verification and Validation High fidelity analysis (II/IV)</vt:lpstr>
      <vt:lpstr>Verification and Validation High fidelity analysis (III/IV)</vt:lpstr>
      <vt:lpstr>Verification and Validation High fidelity analysis (IV/IV)</vt:lpstr>
      <vt:lpstr>Slide 43</vt:lpstr>
      <vt:lpstr>Conclusions Optimal Shape Design</vt:lpstr>
      <vt:lpstr>Conclusions Ongoing Work</vt:lpstr>
      <vt:lpstr>Slide 46</vt:lpstr>
    </vt:vector>
  </TitlesOfParts>
  <Manager/>
  <Company>Stanford University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trends in aerodynamic shape optimization using the continuous adjoint method</dc:title>
  <dc:subject/>
  <dc:creator>Francisco Palacios</dc:creator>
  <cp:keywords/>
  <dc:description/>
  <cp:lastModifiedBy>Thomas Economon</cp:lastModifiedBy>
  <cp:revision>284</cp:revision>
  <dcterms:created xsi:type="dcterms:W3CDTF">2014-09-11T17:46:49Z</dcterms:created>
  <dcterms:modified xsi:type="dcterms:W3CDTF">2014-09-11T17:48:20Z</dcterms:modified>
  <cp:category/>
</cp:coreProperties>
</file>